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24"/>
  </p:notesMasterIdLst>
  <p:handoutMasterIdLst>
    <p:handoutMasterId r:id="rId25"/>
  </p:handoutMasterIdLst>
  <p:sldIdLst>
    <p:sldId id="325" r:id="rId6"/>
    <p:sldId id="322" r:id="rId7"/>
    <p:sldId id="339" r:id="rId8"/>
    <p:sldId id="342" r:id="rId9"/>
    <p:sldId id="343" r:id="rId10"/>
    <p:sldId id="261" r:id="rId11"/>
    <p:sldId id="262" r:id="rId12"/>
    <p:sldId id="263" r:id="rId13"/>
    <p:sldId id="264" r:id="rId14"/>
    <p:sldId id="332" r:id="rId15"/>
    <p:sldId id="333" r:id="rId16"/>
    <p:sldId id="335" r:id="rId17"/>
    <p:sldId id="337" r:id="rId18"/>
    <p:sldId id="334" r:id="rId19"/>
    <p:sldId id="318" r:id="rId20"/>
    <p:sldId id="306" r:id="rId21"/>
    <p:sldId id="319" r:id="rId22"/>
    <p:sldId id="315" r:id="rId23"/>
  </p:sldIdLst>
  <p:sldSz cx="18288000" cy="10287000"/>
  <p:notesSz cx="6858000" cy="9144000"/>
  <p:embeddedFontLst>
    <p:embeddedFont>
      <p:font typeface="Nanum Gothic" panose="020B0604020202020204" charset="-127"/>
      <p:regular r:id="rId26"/>
      <p:bold r:id="rId27"/>
    </p:embeddedFont>
    <p:embeddedFont>
      <p:font typeface="Alegreya Sans SC" panose="020B0604020202020204" charset="0"/>
      <p:regular r:id="rId28"/>
      <p:bold r:id="rId29"/>
      <p:italic r:id="rId30"/>
      <p:boldItalic r:id="rId31"/>
    </p:embeddedFont>
    <p:embeddedFont>
      <p:font typeface="Anaheim" panose="020B0604020202020204" charset="0"/>
      <p:regular r:id="rId32"/>
    </p:embeddedFont>
    <p:embeddedFont>
      <p:font typeface="Avenir Next LT Pro" panose="020B0504020202020204" pitchFamily="34" charset="0"/>
      <p:regular r:id="rId33"/>
      <p:bold r:id="rId34"/>
      <p:italic r:id="rId35"/>
      <p:boldItalic r:id="rId36"/>
    </p:embeddedFont>
    <p:embeddedFont>
      <p:font typeface="Cabin" panose="020B060402020202020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Fira Sans" panose="020B0503050000020004" pitchFamily="34" charset="0"/>
      <p:regular r:id="rId45"/>
      <p:bold r:id="rId46"/>
      <p:italic r:id="rId47"/>
      <p:boldItalic r:id="rId48"/>
    </p:embeddedFont>
    <p:embeddedFont>
      <p:font typeface="Fira Sans Medium Bold" panose="020B0604020202020204" charset="0"/>
      <p:regular r:id="rId49"/>
    </p:embeddedFont>
    <p:embeddedFont>
      <p:font typeface="Georgia" panose="02040502050405020303" pitchFamily="18" charset="0"/>
      <p:regular r:id="rId50"/>
      <p:bold r:id="rId51"/>
      <p:italic r:id="rId52"/>
      <p:boldItalic r:id="rId53"/>
    </p:embeddedFont>
    <p:embeddedFont>
      <p:font typeface="Georgia Pro Cond" panose="02040506050405020303" pitchFamily="18" charset="0"/>
      <p:regular r:id="rId54"/>
      <p:bold r:id="rId55"/>
      <p:italic r:id="rId56"/>
      <p:boldItalic r:id="rId57"/>
    </p:embeddedFont>
    <p:embeddedFont>
      <p:font typeface="Georgia Pro Light" panose="02040302050405020303" pitchFamily="18" charset="0"/>
      <p:regular r:id="rId58"/>
      <p:italic r:id="rId59"/>
    </p:embeddedFont>
    <p:embeddedFont>
      <p:font typeface="Lato" panose="020F0502020204030203" pitchFamily="3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panose="02000000000000000000" pitchFamily="2" charset="0"/>
      <p:regular r:id="rId75"/>
      <p:bold r:id="rId76"/>
      <p:italic r:id="rId77"/>
      <p:boldItalic r:id="rId78"/>
    </p:embeddedFont>
    <p:embeddedFont>
      <p:font typeface="Roboto Condensed" panose="02000000000000000000" pitchFamily="2" charset="0"/>
      <p:regular r:id="rId79"/>
      <p:bold r:id="rId80"/>
      <p:italic r:id="rId81"/>
      <p:boldItalic r:id="rId82"/>
    </p:embeddedFont>
    <p:embeddedFont>
      <p:font typeface="Roboto Condensed Light" panose="02000000000000000000" pitchFamily="2" charset="0"/>
      <p:regular r:id="rId83"/>
      <p:italic r:id="rId84"/>
    </p:embeddedFont>
    <p:embeddedFont>
      <p:font typeface="Roboto Medium" panose="02000000000000000000" pitchFamily="2" charset="0"/>
      <p:regular r:id="rId85"/>
      <p:italic r:id="rId86"/>
    </p:embeddedFont>
    <p:embeddedFont>
      <p:font typeface="Roboto Thin" panose="02000000000000000000" pitchFamily="2" charset="0"/>
      <p:regular r:id="rId87"/>
      <p:italic r:id="rId88"/>
    </p:embeddedFont>
    <p:embeddedFont>
      <p:font typeface="Segoe UI" panose="020B0502040204020203" pitchFamily="34" charset="0"/>
      <p:regular r:id="rId89"/>
      <p:bold r:id="rId90"/>
      <p:italic r:id="rId91"/>
      <p:boldItalic r:id="rId92"/>
    </p:embeddedFont>
    <p:embeddedFont>
      <p:font typeface="Tw Cen MT" panose="020B0602020104020603"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p:scale>
          <a:sx n="30" d="100"/>
          <a:sy n="30" d="100"/>
        </p:scale>
        <p:origin x="1541" y="6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16.xml"/><Relationship Id="rId42" Type="http://schemas.openxmlformats.org/officeDocument/2006/relationships/font" Target="fonts/font17.fntdata"/><Relationship Id="rId47" Type="http://schemas.openxmlformats.org/officeDocument/2006/relationships/font" Target="fonts/font22.fntdata"/><Relationship Id="rId63" Type="http://schemas.openxmlformats.org/officeDocument/2006/relationships/font" Target="fonts/font38.fntdata"/><Relationship Id="rId68" Type="http://schemas.openxmlformats.org/officeDocument/2006/relationships/font" Target="fonts/font43.fntdata"/><Relationship Id="rId84" Type="http://schemas.openxmlformats.org/officeDocument/2006/relationships/font" Target="fonts/font59.fntdata"/><Relationship Id="rId89" Type="http://schemas.openxmlformats.org/officeDocument/2006/relationships/font" Target="fonts/font6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font" Target="fonts/font7.fntdata"/><Relationship Id="rId37" Type="http://schemas.openxmlformats.org/officeDocument/2006/relationships/font" Target="fonts/font12.fntdata"/><Relationship Id="rId53" Type="http://schemas.openxmlformats.org/officeDocument/2006/relationships/font" Target="fonts/font28.fntdata"/><Relationship Id="rId58" Type="http://schemas.openxmlformats.org/officeDocument/2006/relationships/font" Target="fonts/font33.fntdata"/><Relationship Id="rId74" Type="http://schemas.openxmlformats.org/officeDocument/2006/relationships/font" Target="fonts/font49.fntdata"/><Relationship Id="rId79" Type="http://schemas.openxmlformats.org/officeDocument/2006/relationships/font" Target="fonts/font54.fntdata"/><Relationship Id="rId5" Type="http://schemas.openxmlformats.org/officeDocument/2006/relationships/slideMaster" Target="slideMasters/slideMaster2.xml"/><Relationship Id="rId90" Type="http://schemas.openxmlformats.org/officeDocument/2006/relationships/font" Target="fonts/font65.fntdata"/><Relationship Id="rId95" Type="http://schemas.openxmlformats.org/officeDocument/2006/relationships/font" Target="fonts/font70.fntdata"/><Relationship Id="rId22" Type="http://schemas.openxmlformats.org/officeDocument/2006/relationships/slide" Target="slides/slide17.xml"/><Relationship Id="rId27" Type="http://schemas.openxmlformats.org/officeDocument/2006/relationships/font" Target="fonts/font2.fntdata"/><Relationship Id="rId43" Type="http://schemas.openxmlformats.org/officeDocument/2006/relationships/font" Target="fonts/font18.fntdata"/><Relationship Id="rId48" Type="http://schemas.openxmlformats.org/officeDocument/2006/relationships/font" Target="fonts/font23.fntdata"/><Relationship Id="rId64" Type="http://schemas.openxmlformats.org/officeDocument/2006/relationships/font" Target="fonts/font39.fntdata"/><Relationship Id="rId69" Type="http://schemas.openxmlformats.org/officeDocument/2006/relationships/font" Target="fonts/font44.fntdata"/><Relationship Id="rId80" Type="http://schemas.openxmlformats.org/officeDocument/2006/relationships/font" Target="fonts/font55.fntdata"/><Relationship Id="rId85" Type="http://schemas.openxmlformats.org/officeDocument/2006/relationships/font" Target="fonts/font60.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font" Target="fonts/font42.fntdata"/><Relationship Id="rId20" Type="http://schemas.openxmlformats.org/officeDocument/2006/relationships/slide" Target="slides/slide15.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70" Type="http://schemas.openxmlformats.org/officeDocument/2006/relationships/font" Target="fonts/font45.fntdata"/><Relationship Id="rId75" Type="http://schemas.openxmlformats.org/officeDocument/2006/relationships/font" Target="fonts/font50.fntdata"/><Relationship Id="rId83" Type="http://schemas.openxmlformats.org/officeDocument/2006/relationships/font" Target="fonts/font58.fntdata"/><Relationship Id="rId88" Type="http://schemas.openxmlformats.org/officeDocument/2006/relationships/font" Target="fonts/font63.fntdata"/><Relationship Id="rId91" Type="http://schemas.openxmlformats.org/officeDocument/2006/relationships/font" Target="fonts/font66.fntdata"/><Relationship Id="rId96" Type="http://schemas.openxmlformats.org/officeDocument/2006/relationships/font" Target="fonts/font7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font" Target="fonts/font40.fntdata"/><Relationship Id="rId73" Type="http://schemas.openxmlformats.org/officeDocument/2006/relationships/font" Target="fonts/font48.fntdata"/><Relationship Id="rId78" Type="http://schemas.openxmlformats.org/officeDocument/2006/relationships/font" Target="fonts/font53.fntdata"/><Relationship Id="rId81" Type="http://schemas.openxmlformats.org/officeDocument/2006/relationships/font" Target="fonts/font56.fntdata"/><Relationship Id="rId86" Type="http://schemas.openxmlformats.org/officeDocument/2006/relationships/font" Target="fonts/font61.fntdata"/><Relationship Id="rId94" Type="http://schemas.openxmlformats.org/officeDocument/2006/relationships/font" Target="fonts/font69.fntdata"/><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4.fntdata"/><Relationship Id="rId34" Type="http://schemas.openxmlformats.org/officeDocument/2006/relationships/font" Target="fonts/font9.fntdata"/><Relationship Id="rId50" Type="http://schemas.openxmlformats.org/officeDocument/2006/relationships/font" Target="fonts/font25.fntdata"/><Relationship Id="rId55" Type="http://schemas.openxmlformats.org/officeDocument/2006/relationships/font" Target="fonts/font30.fntdata"/><Relationship Id="rId76" Type="http://schemas.openxmlformats.org/officeDocument/2006/relationships/font" Target="fonts/font51.fntdata"/><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46.fntdata"/><Relationship Id="rId92" Type="http://schemas.openxmlformats.org/officeDocument/2006/relationships/font" Target="fonts/font67.fntdata"/><Relationship Id="rId2" Type="http://schemas.openxmlformats.org/officeDocument/2006/relationships/customXml" Target="../customXml/item2.xml"/><Relationship Id="rId29" Type="http://schemas.openxmlformats.org/officeDocument/2006/relationships/font" Target="fonts/font4.fntdata"/><Relationship Id="rId24" Type="http://schemas.openxmlformats.org/officeDocument/2006/relationships/notesMaster" Target="notesMasters/notesMaster1.xml"/><Relationship Id="rId40" Type="http://schemas.openxmlformats.org/officeDocument/2006/relationships/font" Target="fonts/font15.fntdata"/><Relationship Id="rId45" Type="http://schemas.openxmlformats.org/officeDocument/2006/relationships/font" Target="fonts/font20.fntdata"/><Relationship Id="rId66" Type="http://schemas.openxmlformats.org/officeDocument/2006/relationships/font" Target="fonts/font41.fntdata"/><Relationship Id="rId87" Type="http://schemas.openxmlformats.org/officeDocument/2006/relationships/font" Target="fonts/font62.fntdata"/><Relationship Id="rId61" Type="http://schemas.openxmlformats.org/officeDocument/2006/relationships/font" Target="fonts/font36.fntdata"/><Relationship Id="rId82" Type="http://schemas.openxmlformats.org/officeDocument/2006/relationships/font" Target="fonts/font57.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font" Target="fonts/font5.fntdata"/><Relationship Id="rId35" Type="http://schemas.openxmlformats.org/officeDocument/2006/relationships/font" Target="fonts/font10.fntdata"/><Relationship Id="rId56" Type="http://schemas.openxmlformats.org/officeDocument/2006/relationships/font" Target="fonts/font31.fntdata"/><Relationship Id="rId77" Type="http://schemas.openxmlformats.org/officeDocument/2006/relationships/font" Target="fonts/font52.fntdata"/><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26.fntdata"/><Relationship Id="rId72" Type="http://schemas.openxmlformats.org/officeDocument/2006/relationships/font" Target="fonts/font47.fntdata"/><Relationship Id="rId93" Type="http://schemas.openxmlformats.org/officeDocument/2006/relationships/font" Target="fonts/font68.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rgbClr val="374151"/>
                </a:solidFill>
                <a:effectLst/>
                <a:latin typeface="Söhne"/>
              </a:rPr>
              <a:t>La pandémie de Covid-19 a été l'un des événements les plus difficiles et étendus auxquels le monde ait jamais été confronté</a:t>
            </a:r>
            <a:endParaRPr lang="fr-FR" sz="1200" dirty="0"/>
          </a:p>
          <a:p>
            <a:r>
              <a:rPr lang="fr-FR" sz="1200" b="0" i="0" dirty="0">
                <a:solidFill>
                  <a:srgbClr val="374151"/>
                </a:solidFill>
                <a:effectLst/>
                <a:latin typeface="Söhne"/>
              </a:rPr>
              <a:t>Afin de se préparer efficacement et d'anticiper les éventuelles pandémies futures, il est nécessaire de réaliser des analyses en vue de mieux comprendre les impacts de la pandémie, d'identifier les bonnes pratiques et les leçons apprises, </a:t>
            </a:r>
          </a:p>
          <a:p>
            <a:r>
              <a:rPr lang="fr-FR" sz="1200" b="0" i="0" dirty="0">
                <a:solidFill>
                  <a:srgbClr val="374151"/>
                </a:solidFill>
                <a:effectLst/>
                <a:latin typeface="Söhne"/>
              </a:rPr>
              <a:t>et donc mettre en place des mesures de prévention et d'intervention plus efficaces en cas de nouvelle crise sanitaire.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pour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p>
          <a:p>
            <a:endParaRPr lang="fr-FR"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374151"/>
              </a:solidFill>
              <a:effectLst/>
              <a:latin typeface="Söhne"/>
            </a:endParaRPr>
          </a:p>
          <a:p>
            <a:r>
              <a:rPr lang="fr-FR" sz="1200" b="0" i="0" dirty="0">
                <a:solidFill>
                  <a:srgbClr val="374151"/>
                </a:solidFill>
                <a:effectLst/>
                <a:latin typeface="Söhne"/>
              </a:rPr>
              <a:t> </a:t>
            </a:r>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78703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12</a:t>
            </a:fld>
            <a:endParaRPr lang="fr-FR"/>
          </a:p>
        </p:txBody>
      </p:sp>
    </p:spTree>
    <p:extLst>
      <p:ext uri="{BB962C8B-B14F-4D97-AF65-F5344CB8AC3E}">
        <p14:creationId xmlns:p14="http://schemas.microsoft.com/office/powerpoint/2010/main" val="802188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13</a:t>
            </a:fld>
            <a:endParaRPr lang="fr-FR"/>
          </a:p>
        </p:txBody>
      </p:sp>
    </p:spTree>
    <p:extLst>
      <p:ext uri="{BB962C8B-B14F-4D97-AF65-F5344CB8AC3E}">
        <p14:creationId xmlns:p14="http://schemas.microsoft.com/office/powerpoint/2010/main" val="283423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6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1600" dirty="0">
              <a:solidFill>
                <a:srgbClr val="374151"/>
              </a:solidFill>
              <a:latin typeface="Söhne"/>
            </a:endParaRPr>
          </a:p>
          <a:p>
            <a:r>
              <a:rPr lang="fr-FR" sz="16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des restrictions sanitaires et des caractéristiques des populations sur ces disparités. </a:t>
            </a:r>
            <a:br>
              <a:rPr lang="fr-FR" sz="1600" b="0" i="0" dirty="0">
                <a:solidFill>
                  <a:srgbClr val="374151"/>
                </a:solidFill>
                <a:effectLst/>
                <a:latin typeface="Söhne"/>
              </a:rPr>
            </a:br>
            <a:r>
              <a:rPr lang="fr-FR" sz="1600" b="0" i="0" dirty="0">
                <a:solidFill>
                  <a:srgbClr val="374151"/>
                </a:solidFill>
                <a:effectLst/>
                <a:latin typeface="Söhne"/>
              </a:rPr>
              <a:t>Cette analyse est essentielle pour comprendre les facteurs qui influencent la propagation du virus, ainsi que pour identifier les mesures les plus efficaces pour la combattre. En outre, cette étude pourrait contribuer à mieux cibler les interventions de santé publique en fonction des spécificités de chaque département.</a:t>
            </a:r>
            <a:endParaRPr lang="en-GB" sz="1200" dirty="0"/>
          </a:p>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2683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3852509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8d49cec94_0_8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208d49cec94_0_8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06" name="Google Shape;406;g208d49cec94_0_8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8d49cec9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08d49cec9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18" name="Google Shape;418;g208d49cec9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d49cec9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08d49cec94_0_1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g208d49cec94_0_1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08d49cec94_0_1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208d49cec94_0_1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95" name="Google Shape;495;g208d49cec94_0_1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10</a:t>
            </a:fld>
            <a:endParaRPr lang="fr-FR"/>
          </a:p>
        </p:txBody>
      </p:sp>
    </p:spTree>
    <p:extLst>
      <p:ext uri="{BB962C8B-B14F-4D97-AF65-F5344CB8AC3E}">
        <p14:creationId xmlns:p14="http://schemas.microsoft.com/office/powerpoint/2010/main" val="3113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11</a:t>
            </a:fld>
            <a:endParaRPr lang="fr-FR"/>
          </a:p>
        </p:txBody>
      </p:sp>
    </p:spTree>
    <p:extLst>
      <p:ext uri="{BB962C8B-B14F-4D97-AF65-F5344CB8AC3E}">
        <p14:creationId xmlns:p14="http://schemas.microsoft.com/office/powerpoint/2010/main" val="262025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6600" b="1" dirty="0">
                <a:solidFill>
                  <a:srgbClr val="342524"/>
                </a:solidFill>
                <a:latin typeface="Avenir Next LT Pro" panose="020B0504020202020204" pitchFamily="34" charset="0"/>
              </a:rPr>
              <a:t>COVID-</a:t>
            </a:r>
            <a:r>
              <a:rPr lang="fr-FR" sz="6600" b="1" dirty="0">
                <a:solidFill>
                  <a:srgbClr val="0070C0"/>
                </a:solidFill>
                <a:latin typeface="Avenir Next LT Pro" panose="020B0504020202020204" pitchFamily="34" charset="0"/>
              </a:rPr>
              <a:t>19</a:t>
            </a:r>
            <a:r>
              <a:rPr lang="fr-FR" sz="6600" b="1" dirty="0">
                <a:solidFill>
                  <a:schemeClr val="lt1"/>
                </a:solidFill>
                <a:latin typeface="Avenir Next LT Pro" panose="020B0504020202020204" pitchFamily="34" charset="0"/>
              </a:rPr>
              <a:t> </a:t>
            </a:r>
            <a:br>
              <a:rPr lang="fr-FR" sz="6600" b="1" dirty="0">
                <a:solidFill>
                  <a:schemeClr val="lt1"/>
                </a:solidFill>
                <a:latin typeface="Avenir Next LT Pro" panose="020B0504020202020204" pitchFamily="34" charset="0"/>
              </a:rPr>
            </a:br>
            <a:r>
              <a:rPr lang="fr-FR" sz="6600" b="1" dirty="0">
                <a:solidFill>
                  <a:srgbClr val="342524"/>
                </a:solidFill>
                <a:latin typeface="Avenir Next LT Pro" panose="020B0504020202020204" pitchFamily="34" charset="0"/>
                <a:cs typeface="Alegreya Sans SC" panose="020B0604020202020204" charset="0"/>
              </a:rPr>
              <a:t>PROPAGATION</a:t>
            </a:r>
            <a:r>
              <a:rPr lang="fr-FR" sz="6600" b="1" dirty="0">
                <a:solidFill>
                  <a:srgbClr val="342524"/>
                </a:solidFill>
                <a:latin typeface="Avenir Next LT Pro" panose="020B0504020202020204" pitchFamily="34" charset="0"/>
              </a:rPr>
              <a:t> EN FRANCE</a:t>
            </a:r>
            <a:endParaRPr lang="fr-FR" sz="72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accent2">
                <a:lumMod val="40000"/>
                <a:lumOff val="60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DC589A4E-A245-6B3E-9CF8-F4251C788484}"/>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ED15F191-072F-BB0E-D64E-ED4F9F95AA30}"/>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1BF85A9-3421-ADD6-1E9D-D9E8C625C4CA}"/>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A56D951D-CE63-A192-0324-5DD8797F5351}"/>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C6723808-A59B-F94C-85F3-258AE5DB54FF}"/>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2316AAD7-77F2-2667-C80E-534E373958FC}"/>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2E25ECA3-95ED-52D2-8B47-359CEE6C1FD4}"/>
              </a:ext>
            </a:extLst>
          </p:cNvPr>
          <p:cNvGrpSpPr/>
          <p:nvPr/>
        </p:nvGrpSpPr>
        <p:grpSpPr>
          <a:xfrm>
            <a:off x="3169931" y="5308889"/>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E697B01E-5A46-5E31-33F7-82C6B6A16409}"/>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DCBC7548-0AEF-5773-3BD1-461AA9332805}"/>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5AEF6B17-25F5-B86D-479C-47889ECA3DB3}"/>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13FE2DC9-DE3B-F4B9-D106-B63A5109BCA5}"/>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422F6838-3697-6CC3-E895-1681C5389A3A}"/>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sp>
        <p:nvSpPr>
          <p:cNvPr id="19" name="ZoneTexte 18">
            <a:extLst>
              <a:ext uri="{FF2B5EF4-FFF2-40B4-BE49-F238E27FC236}">
                <a16:creationId xmlns:a16="http://schemas.microsoft.com/office/drawing/2014/main" id="{2CB99639-4986-9C10-2BE7-BE2F7E7A8BBF}"/>
              </a:ext>
            </a:extLst>
          </p:cNvPr>
          <p:cNvSpPr txBox="1"/>
          <p:nvPr/>
        </p:nvSpPr>
        <p:spPr>
          <a:xfrm>
            <a:off x="3909324" y="2457450"/>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spTree>
    <p:extLst>
      <p:ext uri="{BB962C8B-B14F-4D97-AF65-F5344CB8AC3E}">
        <p14:creationId xmlns:p14="http://schemas.microsoft.com/office/powerpoint/2010/main" val="311766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Frameworks </a:t>
            </a:r>
            <a:r>
              <a:rPr lang="en-US" sz="6000" u="none" dirty="0" err="1">
                <a:solidFill>
                  <a:schemeClr val="accent3">
                    <a:lumMod val="50000"/>
                  </a:schemeClr>
                </a:solidFill>
                <a:latin typeface="Fira Sans Medium Bold"/>
              </a:rPr>
              <a:t>proposés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9" name="ZoneTexte 18">
            <a:extLst>
              <a:ext uri="{FF2B5EF4-FFF2-40B4-BE49-F238E27FC236}">
                <a16:creationId xmlns:a16="http://schemas.microsoft.com/office/drawing/2014/main" id="{2CB99639-4986-9C10-2BE7-BE2F7E7A8BBF}"/>
              </a:ext>
            </a:extLst>
          </p:cNvPr>
          <p:cNvSpPr txBox="1"/>
          <p:nvPr/>
        </p:nvSpPr>
        <p:spPr>
          <a:xfrm>
            <a:off x="4316250" y="1410635"/>
            <a:ext cx="9006576" cy="523220"/>
          </a:xfrm>
          <a:prstGeom prst="rect">
            <a:avLst/>
          </a:prstGeom>
          <a:noFill/>
        </p:spPr>
        <p:txBody>
          <a:bodyPr wrap="square" rtlCol="0">
            <a:spAutoFit/>
          </a:bodyPr>
          <a:lstStyle/>
          <a:p>
            <a:r>
              <a:rPr lang="en-GB" sz="2800" dirty="0">
                <a:solidFill>
                  <a:srgbClr val="FF0000"/>
                </a:solidFill>
              </a:rPr>
              <a:t>U can use them as to define steps</a:t>
            </a:r>
            <a:endParaRPr lang="fr-FR" sz="2800" dirty="0">
              <a:solidFill>
                <a:srgbClr val="FF0000"/>
              </a:solidFill>
            </a:endParaRPr>
          </a:p>
        </p:txBody>
      </p:sp>
      <p:grpSp>
        <p:nvGrpSpPr>
          <p:cNvPr id="20" name="Group 49">
            <a:extLst>
              <a:ext uri="{FF2B5EF4-FFF2-40B4-BE49-F238E27FC236}">
                <a16:creationId xmlns:a16="http://schemas.microsoft.com/office/drawing/2014/main" id="{3ED690E4-2D54-6585-E34A-C3D10CA8BA74}"/>
              </a:ext>
            </a:extLst>
          </p:cNvPr>
          <p:cNvGrpSpPr/>
          <p:nvPr/>
        </p:nvGrpSpPr>
        <p:grpSpPr>
          <a:xfrm>
            <a:off x="932347" y="2459658"/>
            <a:ext cx="16423310" cy="6359202"/>
            <a:chOff x="621564" y="1738924"/>
            <a:chExt cx="10948873" cy="4239468"/>
          </a:xfrm>
        </p:grpSpPr>
        <p:sp>
          <p:nvSpPr>
            <p:cNvPr id="21" name="Google Shape;1483;p42">
              <a:extLst>
                <a:ext uri="{FF2B5EF4-FFF2-40B4-BE49-F238E27FC236}">
                  <a16:creationId xmlns:a16="http://schemas.microsoft.com/office/drawing/2014/main" id="{377380AA-D9BB-43CE-5E37-E8764EFFC7E2}"/>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2" name="Google Shape;1484;p42">
              <a:extLst>
                <a:ext uri="{FF2B5EF4-FFF2-40B4-BE49-F238E27FC236}">
                  <a16:creationId xmlns:a16="http://schemas.microsoft.com/office/drawing/2014/main" id="{11EAC959-3A24-BB05-12D2-78B4DF511126}"/>
                </a:ext>
              </a:extLst>
            </p:cNvPr>
            <p:cNvCxnSpPr>
              <a:cxnSpLocks/>
              <a:endCxn id="21"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23" name="Google Shape;1486;p42">
              <a:extLst>
                <a:ext uri="{FF2B5EF4-FFF2-40B4-BE49-F238E27FC236}">
                  <a16:creationId xmlns:a16="http://schemas.microsoft.com/office/drawing/2014/main" id="{4A1B7313-2A62-0BF4-2486-F6F67EB966E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4" name="Google Shape;1487;p42">
              <a:extLst>
                <a:ext uri="{FF2B5EF4-FFF2-40B4-BE49-F238E27FC236}">
                  <a16:creationId xmlns:a16="http://schemas.microsoft.com/office/drawing/2014/main" id="{C2EEB51C-0DB0-E55C-B7D7-AB4BD912476F}"/>
                </a:ext>
              </a:extLst>
            </p:cNvPr>
            <p:cNvCxnSpPr>
              <a:cxnSpLocks/>
              <a:endCxn id="23"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25" name="Google Shape;1489;p42">
              <a:extLst>
                <a:ext uri="{FF2B5EF4-FFF2-40B4-BE49-F238E27FC236}">
                  <a16:creationId xmlns:a16="http://schemas.microsoft.com/office/drawing/2014/main" id="{F54F3DDA-710C-7F33-4964-EEC41D7D29A5}"/>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6" name="Google Shape;1490;p42">
              <a:extLst>
                <a:ext uri="{FF2B5EF4-FFF2-40B4-BE49-F238E27FC236}">
                  <a16:creationId xmlns:a16="http://schemas.microsoft.com/office/drawing/2014/main" id="{EA8A2AE6-F8CE-0B9A-3798-29373F33B5D7}"/>
                </a:ext>
              </a:extLst>
            </p:cNvPr>
            <p:cNvCxnSpPr>
              <a:cxnSpLocks/>
              <a:endCxn id="25"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492;p42">
              <a:extLst>
                <a:ext uri="{FF2B5EF4-FFF2-40B4-BE49-F238E27FC236}">
                  <a16:creationId xmlns:a16="http://schemas.microsoft.com/office/drawing/2014/main" id="{579F065B-3D83-7C4D-1407-3F6E66250AA2}"/>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28" name="Google Shape;1493;p42">
              <a:extLst>
                <a:ext uri="{FF2B5EF4-FFF2-40B4-BE49-F238E27FC236}">
                  <a16:creationId xmlns:a16="http://schemas.microsoft.com/office/drawing/2014/main" id="{76804D9E-DE95-6667-FB86-80FB1FF7BABE}"/>
                </a:ext>
              </a:extLst>
            </p:cNvPr>
            <p:cNvCxnSpPr>
              <a:cxnSpLocks/>
              <a:endCxn id="27"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29" name="Google Shape;1495;p42">
              <a:extLst>
                <a:ext uri="{FF2B5EF4-FFF2-40B4-BE49-F238E27FC236}">
                  <a16:creationId xmlns:a16="http://schemas.microsoft.com/office/drawing/2014/main" id="{3675846B-D020-FE5E-307F-02417E050154}"/>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0" name="Google Shape;1496;p42">
              <a:extLst>
                <a:ext uri="{FF2B5EF4-FFF2-40B4-BE49-F238E27FC236}">
                  <a16:creationId xmlns:a16="http://schemas.microsoft.com/office/drawing/2014/main" id="{D7D0104F-6E93-7785-1440-C12632E0AA1A}"/>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1" name="Google Shape;1497;p42">
              <a:extLst>
                <a:ext uri="{FF2B5EF4-FFF2-40B4-BE49-F238E27FC236}">
                  <a16:creationId xmlns:a16="http://schemas.microsoft.com/office/drawing/2014/main" id="{16A5D828-511B-A264-5A05-89ACE9B2726B}"/>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2" name="Google Shape;1498;p42">
              <a:extLst>
                <a:ext uri="{FF2B5EF4-FFF2-40B4-BE49-F238E27FC236}">
                  <a16:creationId xmlns:a16="http://schemas.microsoft.com/office/drawing/2014/main" id="{7151B1C4-887C-6208-3582-2ED625D93649}"/>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33" name="Google Shape;1499;p42">
              <a:extLst>
                <a:ext uri="{FF2B5EF4-FFF2-40B4-BE49-F238E27FC236}">
                  <a16:creationId xmlns:a16="http://schemas.microsoft.com/office/drawing/2014/main" id="{C56DF816-0B83-E7B7-AB98-133B922FF0F5}"/>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34" name="Google Shape;1500;p42">
              <a:extLst>
                <a:ext uri="{FF2B5EF4-FFF2-40B4-BE49-F238E27FC236}">
                  <a16:creationId xmlns:a16="http://schemas.microsoft.com/office/drawing/2014/main" id="{290EDD6F-0DEB-DAAE-8C37-58F0BDE164A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5" name="Google Shape;1501;p42">
              <a:extLst>
                <a:ext uri="{FF2B5EF4-FFF2-40B4-BE49-F238E27FC236}">
                  <a16:creationId xmlns:a16="http://schemas.microsoft.com/office/drawing/2014/main" id="{A196EA48-2DBF-19C3-8BC2-31F5AF464860}"/>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36" name="Google Shape;1502;p42">
              <a:extLst>
                <a:ext uri="{FF2B5EF4-FFF2-40B4-BE49-F238E27FC236}">
                  <a16:creationId xmlns:a16="http://schemas.microsoft.com/office/drawing/2014/main" id="{76D42B63-CB8F-CAB6-F675-0CFA9209C8E6}"/>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7" name="Google Shape;1503;p42">
              <a:extLst>
                <a:ext uri="{FF2B5EF4-FFF2-40B4-BE49-F238E27FC236}">
                  <a16:creationId xmlns:a16="http://schemas.microsoft.com/office/drawing/2014/main" id="{BEFFBA34-4A7C-2A6C-EFC1-4330A61599C6}"/>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38" name="Google Shape;1504;p42">
              <a:extLst>
                <a:ext uri="{FF2B5EF4-FFF2-40B4-BE49-F238E27FC236}">
                  <a16:creationId xmlns:a16="http://schemas.microsoft.com/office/drawing/2014/main" id="{46E01C3B-5A30-A8A8-4A5F-7AA43C933370}"/>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39" name="Google Shape;1505;p42">
              <a:extLst>
                <a:ext uri="{FF2B5EF4-FFF2-40B4-BE49-F238E27FC236}">
                  <a16:creationId xmlns:a16="http://schemas.microsoft.com/office/drawing/2014/main" id="{AB80FECC-C41E-FA9A-1291-118ABB3758E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40" name="Google Shape;1506;p42">
              <a:extLst>
                <a:ext uri="{FF2B5EF4-FFF2-40B4-BE49-F238E27FC236}">
                  <a16:creationId xmlns:a16="http://schemas.microsoft.com/office/drawing/2014/main" id="{19AD9B46-7A22-BCED-BB1D-80F3BD607CCD}"/>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41" name="Google Shape;1507;p42">
              <a:extLst>
                <a:ext uri="{FF2B5EF4-FFF2-40B4-BE49-F238E27FC236}">
                  <a16:creationId xmlns:a16="http://schemas.microsoft.com/office/drawing/2014/main" id="{E6686653-7013-2BA1-E663-A6DFBF2AF934}"/>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42" name="Google Shape;1508;p42">
              <a:extLst>
                <a:ext uri="{FF2B5EF4-FFF2-40B4-BE49-F238E27FC236}">
                  <a16:creationId xmlns:a16="http://schemas.microsoft.com/office/drawing/2014/main" id="{9F38CEC1-4C5F-DB90-BDED-183B4CF27EB2}"/>
                </a:ext>
              </a:extLst>
            </p:cNvPr>
            <p:cNvGrpSpPr/>
            <p:nvPr/>
          </p:nvGrpSpPr>
          <p:grpSpPr>
            <a:xfrm>
              <a:off x="1822525" y="3032766"/>
              <a:ext cx="851960" cy="851954"/>
              <a:chOff x="-2571737" y="2403625"/>
              <a:chExt cx="292225" cy="291425"/>
            </a:xfrm>
            <a:solidFill>
              <a:schemeClr val="accent5"/>
            </a:solidFill>
          </p:grpSpPr>
          <p:sp>
            <p:nvSpPr>
              <p:cNvPr id="48" name="Google Shape;1509;p42">
                <a:extLst>
                  <a:ext uri="{FF2B5EF4-FFF2-40B4-BE49-F238E27FC236}">
                    <a16:creationId xmlns:a16="http://schemas.microsoft.com/office/drawing/2014/main" id="{74670D73-59CF-21CF-91BF-08BF08CA64C0}"/>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9" name="Google Shape;1510;p42">
                <a:extLst>
                  <a:ext uri="{FF2B5EF4-FFF2-40B4-BE49-F238E27FC236}">
                    <a16:creationId xmlns:a16="http://schemas.microsoft.com/office/drawing/2014/main" id="{C7680FCC-C44C-4C01-4174-36B1E304053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0" name="Google Shape;1511;p42">
                <a:extLst>
                  <a:ext uri="{FF2B5EF4-FFF2-40B4-BE49-F238E27FC236}">
                    <a16:creationId xmlns:a16="http://schemas.microsoft.com/office/drawing/2014/main" id="{3BB3777A-C605-B167-1BAB-16F73F389901}"/>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1" name="Google Shape;1512;p42">
                <a:extLst>
                  <a:ext uri="{FF2B5EF4-FFF2-40B4-BE49-F238E27FC236}">
                    <a16:creationId xmlns:a16="http://schemas.microsoft.com/office/drawing/2014/main" id="{58EC045C-899D-7C70-875E-BA841F4B6EE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2" name="Google Shape;1513;p42">
                <a:extLst>
                  <a:ext uri="{FF2B5EF4-FFF2-40B4-BE49-F238E27FC236}">
                    <a16:creationId xmlns:a16="http://schemas.microsoft.com/office/drawing/2014/main" id="{4593C881-5442-7F04-3072-72219F108ABC}"/>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3" name="Google Shape;1514;p42">
                <a:extLst>
                  <a:ext uri="{FF2B5EF4-FFF2-40B4-BE49-F238E27FC236}">
                    <a16:creationId xmlns:a16="http://schemas.microsoft.com/office/drawing/2014/main" id="{5C63A1FC-AC44-3F76-B927-74B64E23BD4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54" name="Google Shape;1515;p42">
                <a:extLst>
                  <a:ext uri="{FF2B5EF4-FFF2-40B4-BE49-F238E27FC236}">
                    <a16:creationId xmlns:a16="http://schemas.microsoft.com/office/drawing/2014/main" id="{32068B4A-BC22-999D-57C0-6E4EE8F9EF9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43" name="Google Shape;1516;p42">
              <a:extLst>
                <a:ext uri="{FF2B5EF4-FFF2-40B4-BE49-F238E27FC236}">
                  <a16:creationId xmlns:a16="http://schemas.microsoft.com/office/drawing/2014/main" id="{E2812234-F171-B8CB-FF98-9755CF15AB9C}"/>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44" name="TextBox 4">
              <a:extLst>
                <a:ext uri="{FF2B5EF4-FFF2-40B4-BE49-F238E27FC236}">
                  <a16:creationId xmlns:a16="http://schemas.microsoft.com/office/drawing/2014/main" id="{FAC5B622-D2EF-45BF-0176-8289342EF7D7}"/>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5" name="TextBox 40">
              <a:extLst>
                <a:ext uri="{FF2B5EF4-FFF2-40B4-BE49-F238E27FC236}">
                  <a16:creationId xmlns:a16="http://schemas.microsoft.com/office/drawing/2014/main" id="{F767C331-EC20-D421-77F1-DD95F66B88CF}"/>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6" name="TextBox 41">
              <a:extLst>
                <a:ext uri="{FF2B5EF4-FFF2-40B4-BE49-F238E27FC236}">
                  <a16:creationId xmlns:a16="http://schemas.microsoft.com/office/drawing/2014/main" id="{0BD10632-D0D3-D04F-5C70-9D1D77E5EBD5}"/>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7" name="TextBox 42">
              <a:extLst>
                <a:ext uri="{FF2B5EF4-FFF2-40B4-BE49-F238E27FC236}">
                  <a16:creationId xmlns:a16="http://schemas.microsoft.com/office/drawing/2014/main" id="{2B25D1C2-A903-0A02-943F-EF7FC49DD5E1}"/>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spTree>
    <p:extLst>
      <p:ext uri="{BB962C8B-B14F-4D97-AF65-F5344CB8AC3E}">
        <p14:creationId xmlns:p14="http://schemas.microsoft.com/office/powerpoint/2010/main" val="2869531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2" name="Group 719">
            <a:extLst>
              <a:ext uri="{FF2B5EF4-FFF2-40B4-BE49-F238E27FC236}">
                <a16:creationId xmlns:a16="http://schemas.microsoft.com/office/drawing/2014/main" id="{B18690E3-E490-41E5-8DD9-E6ED64675A68}"/>
              </a:ext>
            </a:extLst>
          </p:cNvPr>
          <p:cNvGrpSpPr/>
          <p:nvPr/>
        </p:nvGrpSpPr>
        <p:grpSpPr>
          <a:xfrm>
            <a:off x="1407695" y="3962671"/>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F131803F-F130-1FDA-8D33-08B2667EAE2E}"/>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Exploration</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8BE06E73-2D35-BE87-7C78-2A0C202D7927}"/>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93A45BD9-8CC1-9B48-39B4-03DDF526149D}"/>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E5BEB2CC-5C03-98A9-109E-C6366318BFE0}"/>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B96AFB39-18EB-B7F4-6691-360DB252584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CDD4573C-869D-AE0C-016E-AE8F8F294E5D}"/>
              </a:ext>
            </a:extLst>
          </p:cNvPr>
          <p:cNvGrpSpPr/>
          <p:nvPr/>
        </p:nvGrpSpPr>
        <p:grpSpPr>
          <a:xfrm>
            <a:off x="2063026" y="5290110"/>
            <a:ext cx="9238992" cy="1836964"/>
            <a:chOff x="-833446" y="5937"/>
            <a:chExt cx="5026728" cy="1152962"/>
          </a:xfrm>
          <a:solidFill>
            <a:schemeClr val="accent1">
              <a:lumMod val="75000"/>
            </a:schemeClr>
          </a:solidFill>
        </p:grpSpPr>
        <p:sp>
          <p:nvSpPr>
            <p:cNvPr id="11" name="Shape 712">
              <a:extLst>
                <a:ext uri="{FF2B5EF4-FFF2-40B4-BE49-F238E27FC236}">
                  <a16:creationId xmlns:a16="http://schemas.microsoft.com/office/drawing/2014/main" id="{F30EE0C7-BFCE-360E-31AD-FDFDE78613AA}"/>
                </a:ext>
              </a:extLst>
            </p:cNvPr>
            <p:cNvSpPr/>
            <p:nvPr/>
          </p:nvSpPr>
          <p:spPr>
            <a:xfrm flipH="1">
              <a:off x="1292"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Analyse statistique</a:t>
              </a:r>
              <a:endParaRPr lang="fr-FR" altLang="fr-FR" sz="4400" b="1" dirty="0">
                <a:solidFill>
                  <a:schemeClr val="bg1"/>
                </a:solidFill>
              </a:endParaRPr>
            </a:p>
          </p:txBody>
        </p:sp>
        <p:grpSp>
          <p:nvGrpSpPr>
            <p:cNvPr id="15" name="Group 716">
              <a:extLst>
                <a:ext uri="{FF2B5EF4-FFF2-40B4-BE49-F238E27FC236}">
                  <a16:creationId xmlns:a16="http://schemas.microsoft.com/office/drawing/2014/main" id="{94860F58-464C-AE5F-CEB9-6889E148EA4E}"/>
                </a:ext>
              </a:extLst>
            </p:cNvPr>
            <p:cNvGrpSpPr/>
            <p:nvPr/>
          </p:nvGrpSpPr>
          <p:grpSpPr>
            <a:xfrm>
              <a:off x="-833446" y="5937"/>
              <a:ext cx="816369" cy="1152962"/>
              <a:chOff x="-5025406" y="5938"/>
              <a:chExt cx="816365" cy="1152959"/>
            </a:xfrm>
            <a:grpFill/>
          </p:grpSpPr>
          <p:sp>
            <p:nvSpPr>
              <p:cNvPr id="16" name="Shape 713">
                <a:extLst>
                  <a:ext uri="{FF2B5EF4-FFF2-40B4-BE49-F238E27FC236}">
                    <a16:creationId xmlns:a16="http://schemas.microsoft.com/office/drawing/2014/main" id="{2BE26E2E-C164-6F22-9A76-BB22EC6AADD8}"/>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17" name="Shape 714">
                <a:extLst>
                  <a:ext uri="{FF2B5EF4-FFF2-40B4-BE49-F238E27FC236}">
                    <a16:creationId xmlns:a16="http://schemas.microsoft.com/office/drawing/2014/main" id="{EDA8D140-34F1-8B6D-E7E0-A0C5695A59D2}"/>
                  </a:ext>
                </a:extLst>
              </p:cNvPr>
              <p:cNvSpPr/>
              <p:nvPr/>
            </p:nvSpPr>
            <p:spPr>
              <a:xfrm flipH="1">
                <a:off x="-461132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18" name="Shape 715">
                <a:extLst>
                  <a:ext uri="{FF2B5EF4-FFF2-40B4-BE49-F238E27FC236}">
                    <a16:creationId xmlns:a16="http://schemas.microsoft.com/office/drawing/2014/main" id="{8F2B3ACC-6DB8-2B07-2CFD-8C7AB70E4B7D}"/>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pic>
        <p:nvPicPr>
          <p:cNvPr id="1026" name="Picture 2" descr="Microsoft's Power BI app updates on Windows 10, iOS, and Android with a ...">
            <a:extLst>
              <a:ext uri="{FF2B5EF4-FFF2-40B4-BE49-F238E27FC236}">
                <a16:creationId xmlns:a16="http://schemas.microsoft.com/office/drawing/2014/main" id="{4B048F39-CF9B-DA6B-2819-3A9CC5E07A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1044" y="4071563"/>
            <a:ext cx="1940471" cy="1453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udio Partnership and Consultancy Services | Mango Solutions">
            <a:extLst>
              <a:ext uri="{FF2B5EF4-FFF2-40B4-BE49-F238E27FC236}">
                <a16:creationId xmlns:a16="http://schemas.microsoft.com/office/drawing/2014/main" id="{6B5D0D7D-0935-D7BB-F8A5-A47D88842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9711" y="5791318"/>
            <a:ext cx="3249938" cy="16181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Understanding Basic Formulas in Microsoft Excel 2013 - Resolve I.T.">
            <a:extLst>
              <a:ext uri="{FF2B5EF4-FFF2-40B4-BE49-F238E27FC236}">
                <a16:creationId xmlns:a16="http://schemas.microsoft.com/office/drawing/2014/main" id="{129420F9-A31E-DC54-6F8D-030AC9F3C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9723" y="4161462"/>
            <a:ext cx="1405648" cy="1405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Résultats</a:t>
            </a:r>
            <a:r>
              <a:rPr lang="en-US" sz="6000" u="none" dirty="0">
                <a:solidFill>
                  <a:schemeClr val="accent3">
                    <a:lumMod val="50000"/>
                  </a:schemeClr>
                </a:solidFill>
                <a:latin typeface="Fira Sans Medium Bold"/>
              </a:rPr>
              <a:t> </a:t>
            </a:r>
            <a:r>
              <a:rPr lang="en-US" sz="6000" u="none" dirty="0" err="1">
                <a:solidFill>
                  <a:schemeClr val="accent3">
                    <a:lumMod val="50000"/>
                  </a:schemeClr>
                </a:solidFill>
                <a:latin typeface="Fira Sans Medium Bold"/>
              </a:rPr>
              <a:t>d’analyses</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50" name="Picture 2">
            <a:extLst>
              <a:ext uri="{FF2B5EF4-FFF2-40B4-BE49-F238E27FC236}">
                <a16:creationId xmlns:a16="http://schemas.microsoft.com/office/drawing/2014/main" id="{609CDB35-20C5-4543-5E4A-9E6C3364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90" y="3260605"/>
            <a:ext cx="3765789" cy="376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37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
        <p:nvSpPr>
          <p:cNvPr id="4" name="Ellipse 3">
            <a:extLst>
              <a:ext uri="{FF2B5EF4-FFF2-40B4-BE49-F238E27FC236}">
                <a16:creationId xmlns:a16="http://schemas.microsoft.com/office/drawing/2014/main" id="{DE780644-94CB-9130-C167-675A42414A46}"/>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49FBF667-D944-C642-9550-355F7F3F8658}"/>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 name="Rectangle 33">
            <a:extLst>
              <a:ext uri="{FF2B5EF4-FFF2-40B4-BE49-F238E27FC236}">
                <a16:creationId xmlns:a16="http://schemas.microsoft.com/office/drawing/2014/main" id="{2AB01320-65E7-CCD6-92E0-73CAE9B40AD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7" name="Connecteur droit 6">
            <a:extLst>
              <a:ext uri="{FF2B5EF4-FFF2-40B4-BE49-F238E27FC236}">
                <a16:creationId xmlns:a16="http://schemas.microsoft.com/office/drawing/2014/main" id="{FB442671-2A40-5BC2-3D49-CAFE2938EA65}"/>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8" name="Connecteur droit 7">
            <a:extLst>
              <a:ext uri="{FF2B5EF4-FFF2-40B4-BE49-F238E27FC236}">
                <a16:creationId xmlns:a16="http://schemas.microsoft.com/office/drawing/2014/main" id="{424713CE-FB30-3E2B-C1B3-3780D5686060}"/>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A0EA1DE6-CE4C-0D68-3BB5-D7B610791538}"/>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612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3312990" y="3215812"/>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4">
            <a:extLst>
              <a:ext uri="{FF2B5EF4-FFF2-40B4-BE49-F238E27FC236}">
                <a16:creationId xmlns:a16="http://schemas.microsoft.com/office/drawing/2014/main" id="{A1C333EF-C3E5-2A70-1643-D0378062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737" y="459686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Framework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Connecteur droit 32">
            <a:extLst>
              <a:ext uri="{FF2B5EF4-FFF2-40B4-BE49-F238E27FC236}">
                <a16:creationId xmlns:a16="http://schemas.microsoft.com/office/drawing/2014/main" id="{8BBB263E-DB86-4298-85C7-B2940FEBB75B}"/>
              </a:ext>
            </a:extLst>
          </p:cNvPr>
          <p:cNvCxnSpPr>
            <a:cxnSpLocks/>
          </p:cNvCxnSpPr>
          <p:nvPr/>
        </p:nvCxnSpPr>
        <p:spPr>
          <a:xfrm flipV="1">
            <a:off x="4178085" y="4753279"/>
            <a:ext cx="9937965" cy="1"/>
          </a:xfrm>
          <a:prstGeom prst="line">
            <a:avLst/>
          </a:prstGeom>
          <a:ln w="76200" cap="flat" cmpd="sng" algn="ctr">
            <a:solidFill>
              <a:schemeClr val="accent2">
                <a:lumMod val="40000"/>
                <a:lumOff val="6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026" name="Picture 2">
            <a:extLst>
              <a:ext uri="{FF2B5EF4-FFF2-40B4-BE49-F238E27FC236}">
                <a16:creationId xmlns:a16="http://schemas.microsoft.com/office/drawing/2014/main" id="{A92294D8-46E8-E226-BD19-D1C0434B0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229" y="226288"/>
            <a:ext cx="2701711" cy="2701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2867B4-4FA3-4606-214E-057A95DC9D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9072" y="3310373"/>
            <a:ext cx="1895213" cy="1895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7DCC73-F5E9-9668-3D2F-38EC22D42B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6054" y="3308999"/>
            <a:ext cx="1644245" cy="1644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5A998D8-2999-CF4B-C5D2-0E78C0888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52955" y="3303457"/>
            <a:ext cx="1644245" cy="1644245"/>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CA7CEE62-B12A-67CE-362B-75D1741B77C8}"/>
              </a:ext>
            </a:extLst>
          </p:cNvPr>
          <p:cNvCxnSpPr/>
          <p:nvPr/>
        </p:nvCxnSpPr>
        <p:spPr>
          <a:xfrm>
            <a:off x="2359072" y="2927999"/>
            <a:ext cx="1368102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64CF98BD-32BB-74F3-C84F-D89E9846DC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427" y="5406506"/>
            <a:ext cx="6163023" cy="4182052"/>
          </a:xfrm>
          <a:prstGeom prst="rect">
            <a:avLst/>
          </a:prstGeom>
        </p:spPr>
      </p:pic>
      <p:sp>
        <p:nvSpPr>
          <p:cNvPr id="38" name="Rectangle 37">
            <a:extLst>
              <a:ext uri="{FF2B5EF4-FFF2-40B4-BE49-F238E27FC236}">
                <a16:creationId xmlns:a16="http://schemas.microsoft.com/office/drawing/2014/main" id="{47CEE755-8C49-61B6-1FAF-7135FC8D46DC}"/>
              </a:ext>
            </a:extLst>
          </p:cNvPr>
          <p:cNvSpPr/>
          <p:nvPr/>
        </p:nvSpPr>
        <p:spPr>
          <a:xfrm>
            <a:off x="552450" y="5205586"/>
            <a:ext cx="17113232" cy="4509914"/>
          </a:xfrm>
          <a:prstGeom prst="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descr="Une image contenant texte&#10;&#10;Description générée automatiquement">
            <a:extLst>
              <a:ext uri="{FF2B5EF4-FFF2-40B4-BE49-F238E27FC236}">
                <a16:creationId xmlns:a16="http://schemas.microsoft.com/office/drawing/2014/main" id="{CE2CF5C6-A948-784A-8D13-B23F64B03ED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8963" y="5205586"/>
            <a:ext cx="11630696" cy="5420022"/>
          </a:xfrm>
          <a:prstGeom prst="rect">
            <a:avLst/>
          </a:prstGeom>
        </p:spPr>
      </p:pic>
    </p:spTree>
    <p:extLst>
      <p:ext uri="{BB962C8B-B14F-4D97-AF65-F5344CB8AC3E}">
        <p14:creationId xmlns:p14="http://schemas.microsoft.com/office/powerpoint/2010/main" val="265309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20" name="Google Shape;566;p35">
            <a:extLst>
              <a:ext uri="{FF2B5EF4-FFF2-40B4-BE49-F238E27FC236}">
                <a16:creationId xmlns:a16="http://schemas.microsoft.com/office/drawing/2014/main" id="{D2C3B0F9-9F52-A1B8-C40F-20C9ABD55D05}"/>
              </a:ext>
            </a:extLst>
          </p:cNvPr>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21" name="Google Shape;567;p35">
            <a:extLst>
              <a:ext uri="{FF2B5EF4-FFF2-40B4-BE49-F238E27FC236}">
                <a16:creationId xmlns:a16="http://schemas.microsoft.com/office/drawing/2014/main" id="{607DED3D-AAAF-4816-05F7-8F3382D55747}"/>
              </a:ext>
            </a:extLst>
          </p:cNvPr>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22" name="Google Shape;570;p35">
            <a:extLst>
              <a:ext uri="{FF2B5EF4-FFF2-40B4-BE49-F238E27FC236}">
                <a16:creationId xmlns:a16="http://schemas.microsoft.com/office/drawing/2014/main" id="{9AFE2E6B-ED2C-42CB-7E67-0119BB2A823F}"/>
              </a:ext>
            </a:extLst>
          </p:cNvPr>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1;p35">
            <a:extLst>
              <a:ext uri="{FF2B5EF4-FFF2-40B4-BE49-F238E27FC236}">
                <a16:creationId xmlns:a16="http://schemas.microsoft.com/office/drawing/2014/main" id="{30623261-6F99-E934-0CC9-4DBDF4CE71D2}"/>
              </a:ext>
            </a:extLst>
          </p:cNvPr>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2;p35">
            <a:extLst>
              <a:ext uri="{FF2B5EF4-FFF2-40B4-BE49-F238E27FC236}">
                <a16:creationId xmlns:a16="http://schemas.microsoft.com/office/drawing/2014/main" id="{EE830CA5-67EE-0F5C-318B-B4222A175401}"/>
              </a:ext>
            </a:extLst>
          </p:cNvPr>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73;p35">
            <a:extLst>
              <a:ext uri="{FF2B5EF4-FFF2-40B4-BE49-F238E27FC236}">
                <a16:creationId xmlns:a16="http://schemas.microsoft.com/office/drawing/2014/main" id="{C32D5DF3-C013-2DC9-B83A-6462AFB582B1}"/>
              </a:ext>
            </a:extLst>
          </p:cNvPr>
          <p:cNvGrpSpPr/>
          <p:nvPr/>
        </p:nvGrpSpPr>
        <p:grpSpPr>
          <a:xfrm>
            <a:off x="2093436" y="6053710"/>
            <a:ext cx="3194301" cy="3013289"/>
            <a:chOff x="4761375" y="893774"/>
            <a:chExt cx="3517288" cy="3500823"/>
          </a:xfrm>
        </p:grpSpPr>
        <p:grpSp>
          <p:nvGrpSpPr>
            <p:cNvPr id="26" name="Google Shape;574;p35">
              <a:extLst>
                <a:ext uri="{FF2B5EF4-FFF2-40B4-BE49-F238E27FC236}">
                  <a16:creationId xmlns:a16="http://schemas.microsoft.com/office/drawing/2014/main" id="{6B8BD28C-04B2-5660-AEE9-B0758E28946E}"/>
                </a:ext>
              </a:extLst>
            </p:cNvPr>
            <p:cNvGrpSpPr/>
            <p:nvPr/>
          </p:nvGrpSpPr>
          <p:grpSpPr>
            <a:xfrm>
              <a:off x="4761375" y="893774"/>
              <a:ext cx="3517288" cy="3500823"/>
              <a:chOff x="4761375" y="893774"/>
              <a:chExt cx="3517288" cy="3500823"/>
            </a:xfrm>
          </p:grpSpPr>
          <p:sp>
            <p:nvSpPr>
              <p:cNvPr id="28" name="Google Shape;575;p35">
                <a:extLst>
                  <a:ext uri="{FF2B5EF4-FFF2-40B4-BE49-F238E27FC236}">
                    <a16:creationId xmlns:a16="http://schemas.microsoft.com/office/drawing/2014/main" id="{07BA48C2-353E-E76C-4FA6-0A0CDE4A74BF}"/>
                  </a:ext>
                </a:extLst>
              </p:cNvPr>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 name="Google Shape;576;p35">
                <a:extLst>
                  <a:ext uri="{FF2B5EF4-FFF2-40B4-BE49-F238E27FC236}">
                    <a16:creationId xmlns:a16="http://schemas.microsoft.com/office/drawing/2014/main" id="{5879D71F-925D-CD21-C853-6FFBE6D02309}"/>
                  </a:ext>
                </a:extLst>
              </p:cNvPr>
              <p:cNvGrpSpPr/>
              <p:nvPr/>
            </p:nvGrpSpPr>
            <p:grpSpPr>
              <a:xfrm>
                <a:off x="4992482" y="893774"/>
                <a:ext cx="807009" cy="715876"/>
                <a:chOff x="4821977" y="1814517"/>
                <a:chExt cx="757755" cy="672247"/>
              </a:xfrm>
            </p:grpSpPr>
            <p:sp>
              <p:nvSpPr>
                <p:cNvPr id="30" name="Google Shape;577;p35">
                  <a:extLst>
                    <a:ext uri="{FF2B5EF4-FFF2-40B4-BE49-F238E27FC236}">
                      <a16:creationId xmlns:a16="http://schemas.microsoft.com/office/drawing/2014/main" id="{1481FDBD-2A2B-16E8-4607-1F5AE1BBF806}"/>
                    </a:ext>
                  </a:extLst>
                </p:cNvPr>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78;p35">
                  <a:extLst>
                    <a:ext uri="{FF2B5EF4-FFF2-40B4-BE49-F238E27FC236}">
                      <a16:creationId xmlns:a16="http://schemas.microsoft.com/office/drawing/2014/main" id="{7CFFE062-BD7E-EB12-2B1D-F783E429C95A}"/>
                    </a:ext>
                  </a:extLst>
                </p:cNvPr>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579;p35">
              <a:extLst>
                <a:ext uri="{FF2B5EF4-FFF2-40B4-BE49-F238E27FC236}">
                  <a16:creationId xmlns:a16="http://schemas.microsoft.com/office/drawing/2014/main" id="{7B6A0E17-CDCE-C40B-9FD5-C518A7914B60}"/>
                </a:ext>
              </a:extLst>
            </p:cNvPr>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9376;p69">
            <a:extLst>
              <a:ext uri="{FF2B5EF4-FFF2-40B4-BE49-F238E27FC236}">
                <a16:creationId xmlns:a16="http://schemas.microsoft.com/office/drawing/2014/main" id="{D730DE2D-7C02-08A1-C175-5034C9A48C8D}"/>
              </a:ext>
            </a:extLst>
          </p:cNvPr>
          <p:cNvGrpSpPr/>
          <p:nvPr/>
        </p:nvGrpSpPr>
        <p:grpSpPr>
          <a:xfrm>
            <a:off x="6882004" y="4933950"/>
            <a:ext cx="4516162" cy="1288792"/>
            <a:chOff x="6010040" y="3500932"/>
            <a:chExt cx="2049000" cy="1034451"/>
          </a:xfrm>
          <a:solidFill>
            <a:schemeClr val="accent2">
              <a:lumMod val="40000"/>
              <a:lumOff val="60000"/>
            </a:schemeClr>
          </a:solidFill>
        </p:grpSpPr>
        <p:sp>
          <p:nvSpPr>
            <p:cNvPr id="2060" name="Google Shape;9379;p69">
              <a:extLst>
                <a:ext uri="{FF2B5EF4-FFF2-40B4-BE49-F238E27FC236}">
                  <a16:creationId xmlns:a16="http://schemas.microsoft.com/office/drawing/2014/main" id="{AF057CAA-D140-1D29-BC7C-72D5973AF0B5}"/>
                </a:ext>
              </a:extLst>
            </p:cNvPr>
            <p:cNvSpPr/>
            <p:nvPr/>
          </p:nvSpPr>
          <p:spPr>
            <a:xfrm>
              <a:off x="6010040" y="3500932"/>
              <a:ext cx="2049000" cy="469200"/>
            </a:xfrm>
            <a:prstGeom prst="rect">
              <a:avLst/>
            </a:prstGeom>
            <a:grp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t>France</a:t>
              </a:r>
              <a:endParaRPr sz="2800" b="1" dirty="0"/>
            </a:p>
          </p:txBody>
        </p:sp>
        <p:sp>
          <p:nvSpPr>
            <p:cNvPr id="2062" name="Google Shape;9381;p69">
              <a:extLst>
                <a:ext uri="{FF2B5EF4-FFF2-40B4-BE49-F238E27FC236}">
                  <a16:creationId xmlns:a16="http://schemas.microsoft.com/office/drawing/2014/main" id="{EE50EADE-5AC9-68ED-9DBF-B5E29FD02DE7}"/>
                </a:ext>
              </a:extLst>
            </p:cNvPr>
            <p:cNvSpPr/>
            <p:nvPr/>
          </p:nvSpPr>
          <p:spPr>
            <a:xfrm>
              <a:off x="6299123" y="4066183"/>
              <a:ext cx="1470600" cy="469200"/>
            </a:xfrm>
            <a:prstGeom prst="rect">
              <a:avLst/>
            </a:prstGeom>
            <a:solidFill>
              <a:schemeClr val="accent3">
                <a:lumMod val="20000"/>
                <a:lumOff val="80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err="1"/>
                <a:t>Départements</a:t>
              </a:r>
              <a:endParaRPr sz="2800" b="1" dirty="0"/>
            </a:p>
          </p:txBody>
        </p:sp>
      </p:grpSp>
      <p:pic>
        <p:nvPicPr>
          <p:cNvPr id="9" name="Image 8">
            <a:extLst>
              <a:ext uri="{FF2B5EF4-FFF2-40B4-BE49-F238E27FC236}">
                <a16:creationId xmlns:a16="http://schemas.microsoft.com/office/drawing/2014/main" id="{9B413ECE-F47E-9D5C-511A-2C2B2049E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832" y="684758"/>
            <a:ext cx="6415244" cy="3951758"/>
          </a:xfrm>
          <a:prstGeom prst="rect">
            <a:avLst/>
          </a:prstGeom>
        </p:spPr>
      </p:pic>
      <p:pic>
        <p:nvPicPr>
          <p:cNvPr id="3074" name="Picture 2" descr="Crowd clipart demographics, Crowd demographics Transparent FREE for ...">
            <a:extLst>
              <a:ext uri="{FF2B5EF4-FFF2-40B4-BE49-F238E27FC236}">
                <a16:creationId xmlns:a16="http://schemas.microsoft.com/office/drawing/2014/main" id="{63AC7F8B-C7DA-34DE-98F0-A90C0DC811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03" y="6416079"/>
            <a:ext cx="2792745" cy="277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tion corona - YouTube">
            <a:extLst>
              <a:ext uri="{FF2B5EF4-FFF2-40B4-BE49-F238E27FC236}">
                <a16:creationId xmlns:a16="http://schemas.microsoft.com/office/drawing/2014/main" id="{C82DFD00-107D-4A61-FE5B-CC34303F22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30059" y="6735434"/>
            <a:ext cx="4350555" cy="244718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B562D49-EC90-1EE2-0155-BA989BF9A74E}"/>
              </a:ext>
            </a:extLst>
          </p:cNvPr>
          <p:cNvSpPr txBox="1"/>
          <p:nvPr/>
        </p:nvSpPr>
        <p:spPr>
          <a:xfrm>
            <a:off x="1581150" y="9126741"/>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Campagnes</a:t>
            </a:r>
            <a:r>
              <a:rPr lang="en-GB" sz="2000" b="1" dirty="0">
                <a:solidFill>
                  <a:schemeClr val="accent1">
                    <a:lumMod val="75000"/>
                  </a:schemeClr>
                </a:solidFill>
              </a:rPr>
              <a:t> de vaccination</a:t>
            </a:r>
            <a:endParaRPr lang="fr-FR" sz="2000" b="1" dirty="0">
              <a:solidFill>
                <a:schemeClr val="accent1">
                  <a:lumMod val="75000"/>
                </a:schemeClr>
              </a:solidFill>
            </a:endParaRPr>
          </a:p>
        </p:txBody>
      </p:sp>
      <p:sp>
        <p:nvSpPr>
          <p:cNvPr id="11" name="ZoneTexte 10">
            <a:extLst>
              <a:ext uri="{FF2B5EF4-FFF2-40B4-BE49-F238E27FC236}">
                <a16:creationId xmlns:a16="http://schemas.microsoft.com/office/drawing/2014/main" id="{A24B312F-0813-BD58-B4B6-CF535273513C}"/>
              </a:ext>
            </a:extLst>
          </p:cNvPr>
          <p:cNvSpPr txBox="1"/>
          <p:nvPr/>
        </p:nvSpPr>
        <p:spPr>
          <a:xfrm>
            <a:off x="7579675" y="9184430"/>
            <a:ext cx="4419600" cy="400110"/>
          </a:xfrm>
          <a:prstGeom prst="rect">
            <a:avLst/>
          </a:prstGeom>
          <a:noFill/>
        </p:spPr>
        <p:txBody>
          <a:bodyPr wrap="square" rtlCol="0">
            <a:spAutoFit/>
          </a:bodyPr>
          <a:lstStyle/>
          <a:p>
            <a:pPr algn="ctr"/>
            <a:r>
              <a:rPr lang="en-GB" sz="2000" b="1" dirty="0" err="1">
                <a:solidFill>
                  <a:schemeClr val="accent1">
                    <a:lumMod val="75000"/>
                  </a:schemeClr>
                </a:solidFill>
              </a:rPr>
              <a:t>Cractéristiques</a:t>
            </a:r>
            <a:r>
              <a:rPr lang="en-GB" sz="2000" b="1" dirty="0">
                <a:solidFill>
                  <a:schemeClr val="accent1">
                    <a:lumMod val="75000"/>
                  </a:schemeClr>
                </a:solidFill>
              </a:rPr>
              <a:t> de la population</a:t>
            </a:r>
            <a:endParaRPr lang="fr-FR" sz="2000" b="1" dirty="0">
              <a:solidFill>
                <a:schemeClr val="accent1">
                  <a:lumMod val="75000"/>
                </a:schemeClr>
              </a:solidFill>
            </a:endParaRPr>
          </a:p>
        </p:txBody>
      </p:sp>
      <p:sp>
        <p:nvSpPr>
          <p:cNvPr id="12" name="ZoneTexte 11">
            <a:extLst>
              <a:ext uri="{FF2B5EF4-FFF2-40B4-BE49-F238E27FC236}">
                <a16:creationId xmlns:a16="http://schemas.microsoft.com/office/drawing/2014/main" id="{09656F3F-C23E-2366-8B87-C6C205CAF134}"/>
              </a:ext>
            </a:extLst>
          </p:cNvPr>
          <p:cNvSpPr txBox="1"/>
          <p:nvPr/>
        </p:nvSpPr>
        <p:spPr>
          <a:xfrm>
            <a:off x="12886678" y="9126741"/>
            <a:ext cx="4419600" cy="400110"/>
          </a:xfrm>
          <a:prstGeom prst="rect">
            <a:avLst/>
          </a:prstGeom>
          <a:noFill/>
        </p:spPr>
        <p:txBody>
          <a:bodyPr wrap="square" rtlCol="0">
            <a:spAutoFit/>
          </a:bodyPr>
          <a:lstStyle/>
          <a:p>
            <a:pPr algn="ctr"/>
            <a:r>
              <a:rPr lang="en-GB" sz="2000" b="1" dirty="0">
                <a:solidFill>
                  <a:schemeClr val="accent1">
                    <a:lumMod val="75000"/>
                  </a:schemeClr>
                </a:solidFill>
              </a:rPr>
              <a:t>Restrictions </a:t>
            </a:r>
            <a:r>
              <a:rPr lang="en-GB" sz="2000" b="1" dirty="0" err="1">
                <a:solidFill>
                  <a:schemeClr val="accent1">
                    <a:lumMod val="75000"/>
                  </a:schemeClr>
                </a:solidFill>
              </a:rPr>
              <a:t>sanitaires</a:t>
            </a:r>
            <a:endParaRPr lang="fr-FR" sz="2000" b="1" dirty="0">
              <a:solidFill>
                <a:schemeClr val="accent1">
                  <a:lumMod val="75000"/>
                </a:schemeClr>
              </a:solidFill>
            </a:endParaRPr>
          </a:p>
        </p:txBody>
      </p:sp>
      <p:pic>
        <p:nvPicPr>
          <p:cNvPr id="3078" name="Picture 6">
            <a:extLst>
              <a:ext uri="{FF2B5EF4-FFF2-40B4-BE49-F238E27FC236}">
                <a16:creationId xmlns:a16="http://schemas.microsoft.com/office/drawing/2014/main" id="{541FCC7C-88BB-52FF-5124-720311B564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3436" y="1979931"/>
            <a:ext cx="1225191" cy="12251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1FB6D55-C832-40C2-5B68-4E8C24D729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7338" y="4534074"/>
            <a:ext cx="1225191" cy="122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aphicFrame>
        <p:nvGraphicFramePr>
          <p:cNvPr id="9" name="Google Shape;8654;p67">
            <a:extLst>
              <a:ext uri="{FF2B5EF4-FFF2-40B4-BE49-F238E27FC236}">
                <a16:creationId xmlns:a16="http://schemas.microsoft.com/office/drawing/2014/main" id="{3A183A5D-9D47-F935-41CE-A166A79E1B34}"/>
              </a:ext>
            </a:extLst>
          </p:cNvPr>
          <p:cNvGraphicFramePr/>
          <p:nvPr>
            <p:extLst>
              <p:ext uri="{D42A27DB-BD31-4B8C-83A1-F6EECF244321}">
                <p14:modId xmlns:p14="http://schemas.microsoft.com/office/powerpoint/2010/main" val="2547983872"/>
              </p:ext>
            </p:extLst>
          </p:nvPr>
        </p:nvGraphicFramePr>
        <p:xfrm>
          <a:off x="983676" y="1453242"/>
          <a:ext cx="15858904" cy="7869058"/>
        </p:xfrm>
        <a:graphic>
          <a:graphicData uri="http://schemas.openxmlformats.org/drawingml/2006/table">
            <a:tbl>
              <a:tblPr>
                <a:tableStyleId>{8799B23B-EC83-4686-B30A-512413B5E67A}</a:tableStyleId>
              </a:tblPr>
              <a:tblGrid>
                <a:gridCol w="3964726">
                  <a:extLst>
                    <a:ext uri="{9D8B030D-6E8A-4147-A177-3AD203B41FA5}">
                      <a16:colId xmlns:a16="http://schemas.microsoft.com/office/drawing/2014/main" val="20000"/>
                    </a:ext>
                  </a:extLst>
                </a:gridCol>
                <a:gridCol w="3964726">
                  <a:extLst>
                    <a:ext uri="{9D8B030D-6E8A-4147-A177-3AD203B41FA5}">
                      <a16:colId xmlns:a16="http://schemas.microsoft.com/office/drawing/2014/main" val="20001"/>
                    </a:ext>
                  </a:extLst>
                </a:gridCol>
                <a:gridCol w="3964726">
                  <a:extLst>
                    <a:ext uri="{9D8B030D-6E8A-4147-A177-3AD203B41FA5}">
                      <a16:colId xmlns:a16="http://schemas.microsoft.com/office/drawing/2014/main" val="20002"/>
                    </a:ext>
                  </a:extLst>
                </a:gridCol>
                <a:gridCol w="3964726">
                  <a:extLst>
                    <a:ext uri="{9D8B030D-6E8A-4147-A177-3AD203B41FA5}">
                      <a16:colId xmlns:a16="http://schemas.microsoft.com/office/drawing/2014/main" val="20003"/>
                    </a:ext>
                  </a:extLst>
                </a:gridCol>
              </a:tblGrid>
              <a:tr h="1555792">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Fichier</a:t>
                      </a:r>
                      <a:r>
                        <a:rPr lang="en-GB" sz="3200" b="0" i="0" u="none" strike="noStrike" cap="none" dirty="0">
                          <a:solidFill>
                            <a:schemeClr val="accent3">
                              <a:lumMod val="50000"/>
                            </a:schemeClr>
                          </a:solidFill>
                          <a:latin typeface="Fira Sans Medium Bold"/>
                          <a:cs typeface="Arial"/>
                          <a:sym typeface="Arial"/>
                        </a:rPr>
                        <a:t> CSV de </a:t>
                      </a:r>
                      <a:r>
                        <a:rPr lang="en-GB" sz="3200" b="0" i="0" u="none" strike="noStrike" cap="none" dirty="0" err="1">
                          <a:solidFill>
                            <a:schemeClr val="accent3">
                              <a:lumMod val="50000"/>
                            </a:schemeClr>
                          </a:solidFill>
                          <a:latin typeface="Fira Sans Medium Bold"/>
                          <a:cs typeface="Arial"/>
                          <a:sym typeface="Arial"/>
                        </a:rPr>
                        <a:t>données</a:t>
                      </a:r>
                      <a:r>
                        <a:rPr lang="en-GB" sz="3200" b="0" i="0" u="none" strike="noStrike" cap="none" dirty="0">
                          <a:solidFill>
                            <a:schemeClr val="accent3">
                              <a:lumMod val="50000"/>
                            </a:schemeClr>
                          </a:solidFill>
                          <a:latin typeface="Fira Sans Medium Bold"/>
                          <a:cs typeface="Arial"/>
                          <a:sym typeface="Arial"/>
                        </a:rPr>
                        <a:t> </a:t>
                      </a:r>
                      <a:endParaRPr sz="3200" dirty="0">
                        <a:solidFill>
                          <a:schemeClr val="accent4">
                            <a:lumMod val="60000"/>
                            <a:lumOff val="40000"/>
                          </a:schemeClr>
                        </a:solidFill>
                      </a:endParaRPr>
                    </a:p>
                  </a:txBody>
                  <a:tcPr marL="91425" marR="91425" marT="91425" marB="91425" anchor="ctr"/>
                </a:tc>
                <a:tc>
                  <a:txBody>
                    <a:bodyPr/>
                    <a:lstStyle/>
                    <a:p>
                      <a:pPr marL="0" lvl="0" indent="0" algn="ctr" rtl="0">
                        <a:spcBef>
                          <a:spcPts val="0"/>
                        </a:spcBef>
                        <a:spcAft>
                          <a:spcPts val="0"/>
                        </a:spcAft>
                        <a:buNone/>
                      </a:pPr>
                      <a:r>
                        <a:rPr lang="en-GB" sz="3200" b="0" i="0" u="none" strike="noStrike" cap="none" dirty="0" err="1">
                          <a:solidFill>
                            <a:schemeClr val="accent3">
                              <a:lumMod val="50000"/>
                            </a:schemeClr>
                          </a:solidFill>
                          <a:latin typeface="Fira Sans Medium Bold"/>
                          <a:cs typeface="Arial"/>
                          <a:sym typeface="Arial"/>
                        </a:rPr>
                        <a:t>Producteur</a:t>
                      </a:r>
                      <a:endParaRPr sz="3200" b="0" i="0" u="none" strike="noStrike" cap="none" dirty="0">
                        <a:solidFill>
                          <a:schemeClr val="accent3">
                            <a:lumMod val="50000"/>
                          </a:schemeClr>
                        </a:solidFill>
                        <a:latin typeface="Fira Sans Medium Bold"/>
                        <a:cs typeface="Arial"/>
                        <a:sym typeface="Aria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Disponible sur</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rPr>
                        <a:t>Mode de </a:t>
                      </a:r>
                      <a:r>
                        <a:rPr kumimoji="0" lang="en-GB" sz="3200" b="0" i="0" u="none" strike="noStrike" kern="0" cap="none" spc="0" normalizeH="0" baseline="0" noProof="0" dirty="0" err="1">
                          <a:ln>
                            <a:noFill/>
                          </a:ln>
                          <a:solidFill>
                            <a:srgbClr val="5596AC">
                              <a:lumMod val="50000"/>
                            </a:srgbClr>
                          </a:solidFill>
                          <a:effectLst/>
                          <a:uLnTx/>
                          <a:uFillTx/>
                          <a:latin typeface="Fira Sans Medium Bold"/>
                          <a:ea typeface="+mn-ea"/>
                          <a:cs typeface="Arial"/>
                          <a:sym typeface="Arial"/>
                        </a:rPr>
                        <a:t>récolte</a:t>
                      </a:r>
                      <a:endParaRPr kumimoji="0" lang="en-GB" sz="3200" b="0" i="0" u="none" strike="noStrike" kern="0" cap="none" spc="0" normalizeH="0" baseline="0" noProof="0" dirty="0">
                        <a:ln>
                          <a:noFill/>
                        </a:ln>
                        <a:solidFill>
                          <a:srgbClr val="5596AC">
                            <a:lumMod val="50000"/>
                          </a:srgbClr>
                        </a:solidFill>
                        <a:effectLst/>
                        <a:uLnTx/>
                        <a:uFillTx/>
                        <a:latin typeface="Fira Sans Medium Bold"/>
                        <a:ea typeface="+mn-ea"/>
                        <a:cs typeface="Arial"/>
                        <a:sym typeface="Arial"/>
                      </a:endParaRP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1000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dirty="0">
                          <a:solidFill>
                            <a:schemeClr val="accent4">
                              <a:lumMod val="60000"/>
                              <a:lumOff val="40000"/>
                            </a:schemeClr>
                          </a:solidFill>
                        </a:rPr>
                        <a:t>Données sur la propagation du covid-19</a:t>
                      </a:r>
                    </a:p>
                    <a:p>
                      <a:pPr marL="0" lvl="0" indent="0" algn="l" rtl="0">
                        <a:spcBef>
                          <a:spcPts val="0"/>
                        </a:spcBef>
                        <a:spcAft>
                          <a:spcPts val="0"/>
                        </a:spcAft>
                        <a:buNone/>
                      </a:pPr>
                      <a:endParaRPr sz="2400" dirty="0">
                        <a:solidFill>
                          <a:schemeClr val="accent4">
                            <a:lumMod val="60000"/>
                            <a:lumOff val="40000"/>
                          </a:schemeClr>
                        </a:solidFill>
                      </a:endParaRPr>
                    </a:p>
                  </a:txBody>
                  <a:tcPr marL="91425" marR="91425" marT="91425" marB="91425" anchor="ctr"/>
                </a:tc>
                <a:tc>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Suivi quotidien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0001"/>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Données sur la couverture vaccinale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lvl="0" indent="0" algn="l" rtl="0">
                        <a:spcBef>
                          <a:spcPts val="0"/>
                        </a:spcBef>
                        <a:spcAft>
                          <a:spcPts val="0"/>
                        </a:spcAft>
                        <a:buNone/>
                      </a:pPr>
                      <a:endParaRPr sz="1800" dirty="0">
                        <a:solidFill>
                          <a:schemeClr val="accent4">
                            <a:lumMod val="50000"/>
                          </a:schemeClr>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Data.gouv.fr</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vMerge="1">
                  <a:txBody>
                    <a:bodyPr/>
                    <a:lstStyle/>
                    <a:p>
                      <a:pPr marL="0" lvl="0" indent="0" algn="l" rtl="0">
                        <a:spcBef>
                          <a:spcPts val="0"/>
                        </a:spcBef>
                        <a:spcAft>
                          <a:spcPts val="0"/>
                        </a:spcAft>
                        <a:buNone/>
                      </a:pPr>
                      <a:endParaRPr sz="200" dirty="0">
                        <a:solidFill>
                          <a:schemeClr val="accent4">
                            <a:lumMod val="50000"/>
                          </a:schemeClr>
                        </a:solidFill>
                      </a:endParaRPr>
                    </a:p>
                  </a:txBody>
                  <a:tcPr marL="91425" marR="91425" marT="91425" marB="91425"/>
                </a:tc>
                <a:extLst>
                  <a:ext uri="{0D108BD9-81ED-4DB2-BD59-A6C34878D82A}">
                    <a16:rowId xmlns:a16="http://schemas.microsoft.com/office/drawing/2014/main" val="10002"/>
                  </a:ext>
                </a:extLst>
              </a:tr>
              <a:tr h="14346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Caractéristiques démographiques et géographiques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Site de </a:t>
                      </a:r>
                      <a:r>
                        <a:rPr lang="en-GB" sz="2400" b="0" i="0" u="none" strike="noStrike" cap="none" dirty="0" err="1">
                          <a:solidFill>
                            <a:schemeClr val="accent4">
                              <a:lumMod val="50000"/>
                            </a:schemeClr>
                          </a:solidFill>
                          <a:latin typeface="+mn-lt"/>
                          <a:ea typeface="+mn-ea"/>
                          <a:cs typeface="+mn-cs"/>
                          <a:sym typeface="Arial"/>
                        </a:rPr>
                        <a:t>l’INSEE</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1">
                              <a:lumMod val="75000"/>
                            </a:schemeClr>
                          </a:solidFill>
                          <a:latin typeface="+mn-lt"/>
                          <a:ea typeface="+mn-ea"/>
                          <a:cs typeface="+mn-cs"/>
                          <a:sym typeface="Arial"/>
                        </a:rPr>
                        <a:t>D</a:t>
                      </a:r>
                      <a:r>
                        <a:rPr lang="fr-FR" sz="2400" b="0" i="0" u="none" strike="noStrike" cap="none" dirty="0" err="1">
                          <a:solidFill>
                            <a:schemeClr val="accent1">
                              <a:lumMod val="75000"/>
                            </a:schemeClr>
                          </a:solidFill>
                          <a:latin typeface="+mn-lt"/>
                          <a:ea typeface="+mn-ea"/>
                          <a:cs typeface="+mn-cs"/>
                          <a:sym typeface="Arial"/>
                        </a:rPr>
                        <a:t>onnées</a:t>
                      </a:r>
                      <a:r>
                        <a:rPr lang="fr-FR" sz="2400" b="0" i="0" u="none" strike="noStrike" cap="none" dirty="0">
                          <a:solidFill>
                            <a:schemeClr val="accent1">
                              <a:lumMod val="75000"/>
                            </a:schemeClr>
                          </a:solidFill>
                          <a:latin typeface="+mn-lt"/>
                          <a:ea typeface="+mn-ea"/>
                          <a:cs typeface="+mn-cs"/>
                          <a:sym typeface="Arial"/>
                        </a:rPr>
                        <a:t> annuelles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marR="0" lvl="0" indent="0" algn="l" rtl="0" eaLnBrk="1" hangingPunct="1">
                        <a:lnSpc>
                          <a:spcPct val="100000"/>
                        </a:lnSpc>
                        <a:spcBef>
                          <a:spcPts val="0"/>
                        </a:spcBef>
                        <a:spcAft>
                          <a:spcPts val="0"/>
                        </a:spcAft>
                        <a:buClr>
                          <a:srgbClr val="000000"/>
                        </a:buClr>
                        <a:buFont typeface="Arial"/>
                        <a:buNone/>
                      </a:pPr>
                      <a:endParaRPr sz="2400" b="0" i="0" u="none" strike="noStrike" cap="none" dirty="0">
                        <a:solidFill>
                          <a:schemeClr val="accent1">
                            <a:lumMod val="75000"/>
                          </a:schemeClr>
                        </a:solidFill>
                        <a:latin typeface="+mn-lt"/>
                        <a:ea typeface="+mn-ea"/>
                        <a:cs typeface="+mn-cs"/>
                        <a:sym typeface="Arial"/>
                      </a:endParaRPr>
                    </a:p>
                  </a:txBody>
                  <a:tcPr marL="91425" marR="91425" marT="91425" marB="91425" anchor="ctr"/>
                </a:tc>
                <a:extLst>
                  <a:ext uri="{0D108BD9-81ED-4DB2-BD59-A6C34878D82A}">
                    <a16:rowId xmlns:a16="http://schemas.microsoft.com/office/drawing/2014/main" val="1110212790"/>
                  </a:ext>
                </a:extLst>
              </a:tr>
              <a:tr h="155579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60000"/>
                              <a:lumOff val="40000"/>
                            </a:schemeClr>
                          </a:solidFill>
                          <a:latin typeface="+mn-lt"/>
                          <a:ea typeface="+mn-ea"/>
                          <a:cs typeface="+mn-cs"/>
                          <a:sym typeface="Arial"/>
                        </a:rPr>
                        <a:t>Mesures gouvernementales du 10 avril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60000"/>
                            <a:lumOff val="40000"/>
                          </a:schemeClr>
                        </a:solidFill>
                        <a:latin typeface="+mn-lt"/>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0" i="0" u="none" strike="noStrike" cap="none" dirty="0">
                          <a:solidFill>
                            <a:schemeClr val="accent4">
                              <a:lumMod val="50000"/>
                            </a:schemeClr>
                          </a:solidFill>
                          <a:latin typeface="+mn-lt"/>
                          <a:ea typeface="+mn-ea"/>
                          <a:cs typeface="+mn-cs"/>
                          <a:sym typeface="Arial"/>
                        </a:rPr>
                        <a:t>Web scrapping</a:t>
                      </a: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4">
                              <a:lumMod val="50000"/>
                            </a:schemeClr>
                          </a:solidFill>
                          <a:latin typeface="+mn-lt"/>
                          <a:ea typeface="+mn-ea"/>
                          <a:cs typeface="+mn-cs"/>
                          <a:sym typeface="Arial"/>
                        </a:rPr>
                        <a:t>nord.gouv.fr/</a:t>
                      </a:r>
                      <a:r>
                        <a:rPr lang="fr-FR" sz="2400" b="0" i="0" u="none" strike="noStrike" cap="none" dirty="0" err="1">
                          <a:solidFill>
                            <a:schemeClr val="accent4">
                              <a:lumMod val="50000"/>
                            </a:schemeClr>
                          </a:solidFill>
                          <a:latin typeface="+mn-lt"/>
                          <a:ea typeface="+mn-ea"/>
                          <a:cs typeface="+mn-cs"/>
                          <a:sym typeface="Arial"/>
                        </a:rPr>
                        <a:t>Actualites</a:t>
                      </a:r>
                      <a:endParaRPr lang="fr-FR" sz="2400" b="0" i="0" u="none" strike="noStrike" cap="none" dirty="0">
                        <a:solidFill>
                          <a:schemeClr val="accent4">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sz="2400" b="0" i="0" u="none" strike="noStrike" cap="none" dirty="0">
                        <a:solidFill>
                          <a:schemeClr val="accent4">
                            <a:lumMod val="50000"/>
                          </a:schemeClr>
                        </a:solidFill>
                        <a:latin typeface="+mn-lt"/>
                        <a:ea typeface="+mn-ea"/>
                        <a:cs typeface="+mn-cs"/>
                        <a:sym typeface="Arial"/>
                      </a:endParaRPr>
                    </a:p>
                  </a:txBody>
                  <a:tcPr marL="91425" marR="91425" marT="91425" marB="914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400" b="0" i="0" u="none" strike="noStrike" cap="none" dirty="0">
                          <a:solidFill>
                            <a:schemeClr val="accent1">
                              <a:lumMod val="75000"/>
                            </a:schemeClr>
                          </a:solidFill>
                          <a:latin typeface="+mn-lt"/>
                          <a:ea typeface="+mn-ea"/>
                          <a:cs typeface="+mn-cs"/>
                          <a:sym typeface="Arial"/>
                        </a:rPr>
                        <a:t>Par département</a:t>
                      </a:r>
                    </a:p>
                    <a:p>
                      <a:pPr marL="0" lvl="0" indent="0" algn="l" rtl="0">
                        <a:spcBef>
                          <a:spcPts val="0"/>
                        </a:spcBef>
                        <a:spcAft>
                          <a:spcPts val="0"/>
                        </a:spcAft>
                        <a:buNone/>
                      </a:pPr>
                      <a:endParaRPr sz="200" dirty="0">
                        <a:solidFill>
                          <a:schemeClr val="accent4">
                            <a:lumMod val="50000"/>
                          </a:schemeClr>
                        </a:solidFill>
                      </a:endParaRPr>
                    </a:p>
                  </a:txBody>
                  <a:tcPr marL="91425" marR="91425" marT="91425" marB="91425" anchor="ctr"/>
                </a:tc>
                <a:extLst>
                  <a:ext uri="{0D108BD9-81ED-4DB2-BD59-A6C34878D82A}">
                    <a16:rowId xmlns:a16="http://schemas.microsoft.com/office/drawing/2014/main" val="2949219100"/>
                  </a:ext>
                </a:extLst>
              </a:tr>
            </a:tbl>
          </a:graphicData>
        </a:graphic>
      </p:graphicFrame>
      <p:pic>
        <p:nvPicPr>
          <p:cNvPr id="29" name="Image 28">
            <a:extLst>
              <a:ext uri="{FF2B5EF4-FFF2-40B4-BE49-F238E27FC236}">
                <a16:creationId xmlns:a16="http://schemas.microsoft.com/office/drawing/2014/main" id="{6CD71DED-F2FC-4846-5D67-5F0C4BF0EB7A}"/>
              </a:ext>
            </a:extLst>
          </p:cNvPr>
          <p:cNvPicPr>
            <a:picLocks noChangeAspect="1"/>
          </p:cNvPicPr>
          <p:nvPr/>
        </p:nvPicPr>
        <p:blipFill>
          <a:blip r:embed="rId4"/>
          <a:stretch>
            <a:fillRect/>
          </a:stretch>
        </p:blipFill>
        <p:spPr>
          <a:xfrm>
            <a:off x="5882347" y="3224987"/>
            <a:ext cx="1686853" cy="1219872"/>
          </a:xfrm>
          <a:prstGeom prst="rect">
            <a:avLst/>
          </a:prstGeom>
        </p:spPr>
      </p:pic>
      <p:pic>
        <p:nvPicPr>
          <p:cNvPr id="34" name="Image 33">
            <a:extLst>
              <a:ext uri="{FF2B5EF4-FFF2-40B4-BE49-F238E27FC236}">
                <a16:creationId xmlns:a16="http://schemas.microsoft.com/office/drawing/2014/main" id="{044A643B-3F1D-4BC2-636E-15DFE473942C}"/>
              </a:ext>
            </a:extLst>
          </p:cNvPr>
          <p:cNvPicPr>
            <a:picLocks noChangeAspect="1"/>
          </p:cNvPicPr>
          <p:nvPr/>
        </p:nvPicPr>
        <p:blipFill>
          <a:blip r:embed="rId5"/>
          <a:stretch>
            <a:fillRect/>
          </a:stretch>
        </p:blipFill>
        <p:spPr>
          <a:xfrm>
            <a:off x="5882347" y="4771505"/>
            <a:ext cx="1686854" cy="917962"/>
          </a:xfrm>
          <a:prstGeom prst="rect">
            <a:avLst/>
          </a:prstGeom>
        </p:spPr>
      </p:pic>
      <p:pic>
        <p:nvPicPr>
          <p:cNvPr id="35" name="Image 34">
            <a:extLst>
              <a:ext uri="{FF2B5EF4-FFF2-40B4-BE49-F238E27FC236}">
                <a16:creationId xmlns:a16="http://schemas.microsoft.com/office/drawing/2014/main" id="{D8E97121-E512-7E18-EA0B-45BA270D4FBE}"/>
              </a:ext>
            </a:extLst>
          </p:cNvPr>
          <p:cNvPicPr>
            <a:picLocks noChangeAspect="1"/>
          </p:cNvPicPr>
          <p:nvPr/>
        </p:nvPicPr>
        <p:blipFill>
          <a:blip r:embed="rId6"/>
          <a:stretch>
            <a:fillRect/>
          </a:stretch>
        </p:blipFill>
        <p:spPr>
          <a:xfrm>
            <a:off x="6139996" y="6317511"/>
            <a:ext cx="1171554" cy="1143323"/>
          </a:xfrm>
          <a:prstGeom prst="rect">
            <a:avLst/>
          </a:prstGeom>
        </p:spPr>
      </p:pic>
    </p:spTree>
    <p:extLst>
      <p:ext uri="{BB962C8B-B14F-4D97-AF65-F5344CB8AC3E}">
        <p14:creationId xmlns:p14="http://schemas.microsoft.com/office/powerpoint/2010/main" val="218903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08d49cec94_0_849"/>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09" name="Google Shape;409;g208d49cec94_0_849"/>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10" name="Google Shape;410;g208d49cec94_0_849"/>
          <p:cNvSpPr txBox="1"/>
          <p:nvPr/>
        </p:nvSpPr>
        <p:spPr>
          <a:xfrm>
            <a:off x="523946" y="2605393"/>
            <a:ext cx="15776400" cy="2693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3200">
                <a:latin typeface="Calibri"/>
                <a:ea typeface="Calibri"/>
                <a:cs typeface="Calibri"/>
                <a:sym typeface="Calibri"/>
              </a:rPr>
              <a:t>Apache Spark est:</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 framework de calcul distribué conçu pour traiter des données à grande échelle</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Une plateforme flexible et puissance pour traiter de grands ensembles de données</a:t>
            </a:r>
            <a:endParaRPr sz="3200">
              <a:latin typeface="Calibri"/>
              <a:ea typeface="Calibri"/>
              <a:cs typeface="Calibri"/>
              <a:sym typeface="Calibri"/>
            </a:endParaRPr>
          </a:p>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Un outil de big data souvent utilisé dans le cas où l'intégrité, la disponibilité, et la rapidité d’accès au données est primordiale pour le cycle de vie du projet</a:t>
            </a:r>
            <a:endParaRPr sz="3200">
              <a:latin typeface="Calibri"/>
              <a:ea typeface="Calibri"/>
              <a:cs typeface="Calibri"/>
              <a:sym typeface="Calibri"/>
            </a:endParaRPr>
          </a:p>
        </p:txBody>
      </p:sp>
      <p:sp>
        <p:nvSpPr>
          <p:cNvPr id="411" name="Google Shape;411;g208d49cec94_0_84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2" name="Google Shape;412;g208d49cec94_0_84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13" name="Google Shape;413;g208d49cec94_0_849"/>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pic>
        <p:nvPicPr>
          <p:cNvPr id="414" name="Google Shape;414;g208d49cec94_0_849"/>
          <p:cNvPicPr preferRelativeResize="0"/>
          <p:nvPr/>
        </p:nvPicPr>
        <p:blipFill>
          <a:blip r:embed="rId4">
            <a:alphaModFix/>
          </a:blip>
          <a:stretch>
            <a:fillRect/>
          </a:stretch>
        </p:blipFill>
        <p:spPr>
          <a:xfrm>
            <a:off x="6638575" y="5450893"/>
            <a:ext cx="4359857" cy="43598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08d49cec94_0_0"/>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21" name="Google Shape;421;g208d49cec94_0_0"/>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22" name="Google Shape;422;g208d49cec94_0_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3" name="Google Shape;423;g208d49cec94_0_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4" name="Google Shape;424;g208d49cec94_0_0"/>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grpSp>
        <p:nvGrpSpPr>
          <p:cNvPr id="425" name="Google Shape;425;g208d49cec94_0_0"/>
          <p:cNvGrpSpPr/>
          <p:nvPr/>
        </p:nvGrpSpPr>
        <p:grpSpPr>
          <a:xfrm>
            <a:off x="2881200" y="6876575"/>
            <a:ext cx="11915950" cy="1287000"/>
            <a:chOff x="1593000" y="2322568"/>
            <a:chExt cx="5957975" cy="643500"/>
          </a:xfrm>
        </p:grpSpPr>
        <p:sp>
          <p:nvSpPr>
            <p:cNvPr id="426" name="Google Shape;426;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7" name="Google Shape;427;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8" name="Google Shape;428;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9" name="Google Shape;429;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Apprentissage automatique</a:t>
              </a:r>
              <a:endParaRPr sz="2000">
                <a:solidFill>
                  <a:srgbClr val="FFFFFF"/>
                </a:solidFill>
                <a:latin typeface="Roboto"/>
                <a:ea typeface="Roboto"/>
                <a:cs typeface="Roboto"/>
                <a:sym typeface="Roboto"/>
              </a:endParaRPr>
            </a:p>
          </p:txBody>
        </p:sp>
        <p:sp>
          <p:nvSpPr>
            <p:cNvPr id="430" name="Google Shape;430;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1" name="Google Shape;431;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04</a:t>
              </a:r>
              <a:endParaRPr sz="5200">
                <a:solidFill>
                  <a:srgbClr val="FFFFFF"/>
                </a:solidFill>
                <a:latin typeface="Roboto Thin"/>
                <a:ea typeface="Roboto Thin"/>
                <a:cs typeface="Roboto Thin"/>
                <a:sym typeface="Roboto Thin"/>
              </a:endParaRPr>
            </a:p>
          </p:txBody>
        </p:sp>
        <p:sp>
          <p:nvSpPr>
            <p:cNvPr id="432" name="Google Shape;432;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Fournit un module ML adapté pour les grands ensembles de données</a:t>
              </a:r>
              <a:endParaRPr sz="1600">
                <a:solidFill>
                  <a:srgbClr val="1B786E"/>
                </a:solidFill>
                <a:latin typeface="Roboto"/>
                <a:ea typeface="Roboto"/>
                <a:cs typeface="Roboto"/>
                <a:sym typeface="Roboto"/>
              </a:endParaRPr>
            </a:p>
          </p:txBody>
        </p:sp>
      </p:grpSp>
      <p:grpSp>
        <p:nvGrpSpPr>
          <p:cNvPr id="433" name="Google Shape;433;g208d49cec94_0_0"/>
          <p:cNvGrpSpPr/>
          <p:nvPr/>
        </p:nvGrpSpPr>
        <p:grpSpPr>
          <a:xfrm>
            <a:off x="2881200" y="5566788"/>
            <a:ext cx="11915950" cy="1287000"/>
            <a:chOff x="1593000" y="2322568"/>
            <a:chExt cx="5957975" cy="643500"/>
          </a:xfrm>
        </p:grpSpPr>
        <p:sp>
          <p:nvSpPr>
            <p:cNvPr id="434" name="Google Shape;434;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5" name="Google Shape;435;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6" name="Google Shape;436;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7" name="Google Shape;437;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Batch et Stream Processing Unifié</a:t>
              </a:r>
              <a:endParaRPr sz="2000">
                <a:solidFill>
                  <a:srgbClr val="FFFFFF"/>
                </a:solidFill>
                <a:latin typeface="Roboto"/>
                <a:ea typeface="Roboto"/>
                <a:cs typeface="Roboto"/>
                <a:sym typeface="Roboto"/>
              </a:endParaRPr>
            </a:p>
          </p:txBody>
        </p:sp>
        <p:sp>
          <p:nvSpPr>
            <p:cNvPr id="438" name="Google Shape;438;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39" name="Google Shape;439;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03</a:t>
              </a:r>
              <a:endParaRPr sz="5200">
                <a:solidFill>
                  <a:srgbClr val="FFFFFF"/>
                </a:solidFill>
                <a:latin typeface="Roboto Thin"/>
                <a:ea typeface="Roboto Thin"/>
                <a:cs typeface="Roboto Thin"/>
                <a:sym typeface="Roboto Thin"/>
              </a:endParaRPr>
            </a:p>
          </p:txBody>
        </p:sp>
        <p:sp>
          <p:nvSpPr>
            <p:cNvPr id="440" name="Google Shape;440;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batch de données</a:t>
              </a:r>
              <a:endParaRPr sz="1600">
                <a:solidFill>
                  <a:srgbClr val="1B786E"/>
                </a:solidFill>
                <a:latin typeface="Roboto"/>
                <a:ea typeface="Roboto"/>
                <a:cs typeface="Roboto"/>
                <a:sym typeface="Roboto"/>
              </a:endParaRPr>
            </a:p>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de stream de données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Adaptabilité à plusieur cas d’utilisation</a:t>
              </a:r>
              <a:endParaRPr sz="1600">
                <a:solidFill>
                  <a:srgbClr val="1B786E"/>
                </a:solidFill>
                <a:latin typeface="Roboto"/>
                <a:ea typeface="Roboto"/>
                <a:cs typeface="Roboto"/>
                <a:sym typeface="Roboto"/>
              </a:endParaRPr>
            </a:p>
          </p:txBody>
        </p:sp>
      </p:grpSp>
      <p:grpSp>
        <p:nvGrpSpPr>
          <p:cNvPr id="441" name="Google Shape;441;g208d49cec94_0_0"/>
          <p:cNvGrpSpPr/>
          <p:nvPr/>
        </p:nvGrpSpPr>
        <p:grpSpPr>
          <a:xfrm>
            <a:off x="2881200" y="4257070"/>
            <a:ext cx="11915950" cy="1287000"/>
            <a:chOff x="1593000" y="2322568"/>
            <a:chExt cx="5957975" cy="643500"/>
          </a:xfrm>
        </p:grpSpPr>
        <p:sp>
          <p:nvSpPr>
            <p:cNvPr id="442" name="Google Shape;442;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3" name="Google Shape;443;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4" name="Google Shape;444;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5" name="Google Shape;445;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Resilient Distributed Datasets</a:t>
              </a:r>
              <a:endParaRPr sz="2000">
                <a:solidFill>
                  <a:srgbClr val="FFFFFF"/>
                </a:solidFill>
                <a:latin typeface="Roboto"/>
                <a:ea typeface="Roboto"/>
                <a:cs typeface="Roboto"/>
                <a:sym typeface="Roboto"/>
              </a:endParaRPr>
            </a:p>
          </p:txBody>
        </p:sp>
        <p:sp>
          <p:nvSpPr>
            <p:cNvPr id="446" name="Google Shape;446;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47" name="Google Shape;447;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02</a:t>
              </a:r>
              <a:endParaRPr sz="5200">
                <a:solidFill>
                  <a:srgbClr val="FFFFFF"/>
                </a:solidFill>
                <a:latin typeface="Roboto Thin"/>
                <a:ea typeface="Roboto Thin"/>
                <a:cs typeface="Roboto Thin"/>
                <a:sym typeface="Roboto Thin"/>
              </a:endParaRPr>
            </a:p>
          </p:txBody>
        </p:sp>
        <p:sp>
          <p:nvSpPr>
            <p:cNvPr id="448" name="Google Shape;448;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Les RDD sont l’abstraction de données de spark</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Traitement distribué</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Tolérance au pannes</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Scalabilité</a:t>
              </a:r>
              <a:endParaRPr sz="1600">
                <a:solidFill>
                  <a:srgbClr val="1B786E"/>
                </a:solidFill>
                <a:latin typeface="Roboto"/>
                <a:ea typeface="Roboto"/>
                <a:cs typeface="Roboto"/>
                <a:sym typeface="Roboto"/>
              </a:endParaRPr>
            </a:p>
          </p:txBody>
        </p:sp>
      </p:grpSp>
      <p:grpSp>
        <p:nvGrpSpPr>
          <p:cNvPr id="449" name="Google Shape;449;g208d49cec94_0_0"/>
          <p:cNvGrpSpPr/>
          <p:nvPr/>
        </p:nvGrpSpPr>
        <p:grpSpPr>
          <a:xfrm>
            <a:off x="2881200" y="2947320"/>
            <a:ext cx="11915950" cy="1287000"/>
            <a:chOff x="1593000" y="2322568"/>
            <a:chExt cx="5957975" cy="643500"/>
          </a:xfrm>
        </p:grpSpPr>
        <p:sp>
          <p:nvSpPr>
            <p:cNvPr id="450" name="Google Shape;450;g208d49cec94_0_0"/>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1" name="Google Shape;451;g208d49cec94_0_0"/>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2" name="Google Shape;452;g208d49cec94_0_0"/>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3" name="Google Shape;453;g208d49cec94_0_0"/>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lvl="0" indent="0" algn="l" rtl="0">
                <a:lnSpc>
                  <a:spcPct val="115000"/>
                </a:lnSpc>
                <a:spcBef>
                  <a:spcPts val="0"/>
                </a:spcBef>
                <a:spcAft>
                  <a:spcPts val="0"/>
                </a:spcAft>
                <a:buNone/>
              </a:pPr>
              <a:r>
                <a:rPr lang="en-GB" sz="2000">
                  <a:solidFill>
                    <a:srgbClr val="FFFFFF"/>
                  </a:solidFill>
                  <a:latin typeface="Roboto Medium"/>
                  <a:ea typeface="Roboto Medium"/>
                  <a:cs typeface="Roboto Medium"/>
                  <a:sym typeface="Roboto Medium"/>
                </a:rPr>
                <a:t>Traitement de données en mémoire</a:t>
              </a:r>
              <a:endParaRPr sz="2000">
                <a:solidFill>
                  <a:srgbClr val="FFFFFF"/>
                </a:solidFill>
                <a:latin typeface="Roboto"/>
                <a:ea typeface="Roboto"/>
                <a:cs typeface="Roboto"/>
                <a:sym typeface="Roboto"/>
              </a:endParaRPr>
            </a:p>
          </p:txBody>
        </p:sp>
        <p:sp>
          <p:nvSpPr>
            <p:cNvPr id="454" name="Google Shape;454;g208d49cec94_0_0"/>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7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5" name="Google Shape;455;g208d49cec94_0_0"/>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lvl="0" indent="0" algn="ctr" rtl="0">
                <a:spcBef>
                  <a:spcPts val="0"/>
                </a:spcBef>
                <a:spcAft>
                  <a:spcPts val="0"/>
                </a:spcAft>
                <a:buNone/>
              </a:pPr>
              <a:r>
                <a:rPr lang="en-GB" sz="5200">
                  <a:solidFill>
                    <a:srgbClr val="FFFFFF"/>
                  </a:solidFill>
                  <a:latin typeface="Roboto Thin"/>
                  <a:ea typeface="Roboto Thin"/>
                  <a:cs typeface="Roboto Thin"/>
                  <a:sym typeface="Roboto Thin"/>
                </a:rPr>
                <a:t>01</a:t>
              </a:r>
              <a:endParaRPr sz="5200">
                <a:solidFill>
                  <a:srgbClr val="FFFFFF"/>
                </a:solidFill>
                <a:latin typeface="Roboto Thin"/>
                <a:ea typeface="Roboto Thin"/>
                <a:cs typeface="Roboto Thin"/>
                <a:sym typeface="Roboto Thin"/>
              </a:endParaRPr>
            </a:p>
          </p:txBody>
        </p:sp>
        <p:sp>
          <p:nvSpPr>
            <p:cNvPr id="456" name="Google Shape;456;g208d49cec94_0_0"/>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lvl="0"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Traite les données en mémoire et pas sur le disque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Amélioration de performance</a:t>
              </a:r>
              <a:endParaRPr sz="1600">
                <a:solidFill>
                  <a:srgbClr val="1B786E"/>
                </a:solidFill>
                <a:latin typeface="Roboto"/>
                <a:ea typeface="Roboto"/>
                <a:cs typeface="Roboto"/>
                <a:sym typeface="Roboto"/>
              </a:endParaRPr>
            </a:p>
            <a:p>
              <a:pPr marL="1828800" lvl="1" indent="-558800" algn="l" rtl="0">
                <a:lnSpc>
                  <a:spcPct val="115000"/>
                </a:lnSpc>
                <a:spcBef>
                  <a:spcPts val="0"/>
                </a:spcBef>
                <a:spcAft>
                  <a:spcPts val="0"/>
                </a:spcAft>
                <a:buClr>
                  <a:srgbClr val="1B786E"/>
                </a:buClr>
                <a:buSzPts val="1600"/>
                <a:buFont typeface="Roboto"/>
                <a:buChar char="○"/>
              </a:pPr>
              <a:r>
                <a:rPr lang="en-GB" sz="1600">
                  <a:solidFill>
                    <a:srgbClr val="1B786E"/>
                  </a:solidFill>
                  <a:latin typeface="Roboto"/>
                  <a:ea typeface="Roboto"/>
                  <a:cs typeface="Roboto"/>
                  <a:sym typeface="Roboto"/>
                </a:rPr>
                <a:t>Accès rapide au données</a:t>
              </a:r>
              <a:endParaRPr sz="1600">
                <a:solidFill>
                  <a:srgbClr val="1B786E"/>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08d49cec94_0_1113"/>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Conception de l’Architecture</a:t>
            </a:r>
            <a:endParaRPr sz="6000" b="1" i="0" u="none" strike="noStrike" cap="none">
              <a:solidFill>
                <a:srgbClr val="2A4B56"/>
              </a:solidFill>
              <a:latin typeface="Fira Sans"/>
              <a:ea typeface="Fira Sans"/>
              <a:cs typeface="Fira Sans"/>
              <a:sym typeface="Fira Sans"/>
            </a:endParaRPr>
          </a:p>
        </p:txBody>
      </p:sp>
      <p:sp>
        <p:nvSpPr>
          <p:cNvPr id="463" name="Google Shape;463;g208d49cec94_0_1113"/>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4" name="Google Shape;464;g208d49cec94_0_1113"/>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65" name="Google Shape;465;g208d49cec94_0_1113"/>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4</a:t>
            </a:r>
            <a:endParaRPr sz="3600" b="1" i="0" u="none" strike="noStrike" cap="none">
              <a:solidFill>
                <a:srgbClr val="D98A23"/>
              </a:solidFill>
              <a:latin typeface="Alegreya Sans SC"/>
              <a:ea typeface="Alegreya Sans SC"/>
              <a:cs typeface="Alegreya Sans SC"/>
              <a:sym typeface="Alegreya Sans SC"/>
            </a:endParaRPr>
          </a:p>
        </p:txBody>
      </p:sp>
      <p:cxnSp>
        <p:nvCxnSpPr>
          <p:cNvPr id="466" name="Google Shape;466;g208d49cec94_0_1113"/>
          <p:cNvCxnSpPr>
            <a:endCxn id="467" idx="0"/>
          </p:cNvCxnSpPr>
          <p:nvPr/>
        </p:nvCxnSpPr>
        <p:spPr>
          <a:xfrm>
            <a:off x="9078526" y="5850005"/>
            <a:ext cx="0" cy="501300"/>
          </a:xfrm>
          <a:prstGeom prst="straightConnector1">
            <a:avLst/>
          </a:prstGeom>
          <a:noFill/>
          <a:ln w="28575" cap="flat" cmpd="sng">
            <a:solidFill>
              <a:srgbClr val="858585"/>
            </a:solidFill>
            <a:prstDash val="solid"/>
            <a:round/>
            <a:headEnd type="oval" w="med" len="med"/>
            <a:tailEnd type="oval" w="med" len="med"/>
          </a:ln>
        </p:spPr>
      </p:cxnSp>
      <p:sp>
        <p:nvSpPr>
          <p:cNvPr id="468" name="Google Shape;468;g208d49cec94_0_1113"/>
          <p:cNvSpPr/>
          <p:nvPr/>
        </p:nvSpPr>
        <p:spPr>
          <a:xfrm>
            <a:off x="2714450" y="3686250"/>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d49cec94_0_1113"/>
          <p:cNvSpPr/>
          <p:nvPr/>
        </p:nvSpPr>
        <p:spPr>
          <a:xfrm>
            <a:off x="8556676" y="6351305"/>
            <a:ext cx="1043700" cy="846600"/>
          </a:xfrm>
          <a:prstGeom prst="diamond">
            <a:avLst/>
          </a:prstGeom>
          <a:solidFill>
            <a:srgbClr val="D98A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g208d49cec94_0_1113"/>
          <p:cNvSpPr/>
          <p:nvPr/>
        </p:nvSpPr>
        <p:spPr>
          <a:xfrm>
            <a:off x="2861626" y="45543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Nettoyage</a:t>
            </a:r>
            <a:endParaRPr sz="2000">
              <a:latin typeface="Calibri"/>
              <a:ea typeface="Calibri"/>
              <a:cs typeface="Calibri"/>
              <a:sym typeface="Calibri"/>
            </a:endParaRPr>
          </a:p>
        </p:txBody>
      </p:sp>
      <p:sp>
        <p:nvSpPr>
          <p:cNvPr id="470" name="Google Shape;470;g208d49cec94_0_1113"/>
          <p:cNvSpPr/>
          <p:nvPr/>
        </p:nvSpPr>
        <p:spPr>
          <a:xfrm>
            <a:off x="174750" y="7985525"/>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Data Brute</a:t>
            </a:r>
            <a:endParaRPr sz="2000">
              <a:latin typeface="Calibri"/>
              <a:ea typeface="Calibri"/>
              <a:cs typeface="Calibri"/>
              <a:sym typeface="Calibri"/>
            </a:endParaRPr>
          </a:p>
        </p:txBody>
      </p:sp>
      <p:pic>
        <p:nvPicPr>
          <p:cNvPr id="471" name="Google Shape;471;g208d49cec94_0_1113"/>
          <p:cNvPicPr preferRelativeResize="0"/>
          <p:nvPr/>
        </p:nvPicPr>
        <p:blipFill>
          <a:blip r:embed="rId3">
            <a:alphaModFix/>
          </a:blip>
          <a:stretch>
            <a:fillRect/>
          </a:stretch>
        </p:blipFill>
        <p:spPr>
          <a:xfrm>
            <a:off x="4" y="5178617"/>
            <a:ext cx="914300" cy="941907"/>
          </a:xfrm>
          <a:prstGeom prst="rect">
            <a:avLst/>
          </a:prstGeom>
          <a:noFill/>
          <a:ln>
            <a:noFill/>
          </a:ln>
        </p:spPr>
      </p:pic>
      <p:pic>
        <p:nvPicPr>
          <p:cNvPr id="472" name="Google Shape;472;g208d49cec94_0_1113"/>
          <p:cNvPicPr preferRelativeResize="0"/>
          <p:nvPr/>
        </p:nvPicPr>
        <p:blipFill>
          <a:blip r:embed="rId3">
            <a:alphaModFix/>
          </a:blip>
          <a:stretch>
            <a:fillRect/>
          </a:stretch>
        </p:blipFill>
        <p:spPr>
          <a:xfrm>
            <a:off x="948450" y="5178634"/>
            <a:ext cx="914300" cy="941889"/>
          </a:xfrm>
          <a:prstGeom prst="rect">
            <a:avLst/>
          </a:prstGeom>
          <a:noFill/>
          <a:ln>
            <a:noFill/>
          </a:ln>
        </p:spPr>
      </p:pic>
      <p:pic>
        <p:nvPicPr>
          <p:cNvPr id="473" name="Google Shape;473;g208d49cec94_0_1113"/>
          <p:cNvPicPr preferRelativeResize="0"/>
          <p:nvPr/>
        </p:nvPicPr>
        <p:blipFill>
          <a:blip r:embed="rId3">
            <a:alphaModFix/>
          </a:blip>
          <a:stretch>
            <a:fillRect/>
          </a:stretch>
        </p:blipFill>
        <p:spPr>
          <a:xfrm>
            <a:off x="528575" y="6123934"/>
            <a:ext cx="914300" cy="941889"/>
          </a:xfrm>
          <a:prstGeom prst="rect">
            <a:avLst/>
          </a:prstGeom>
          <a:noFill/>
          <a:ln>
            <a:noFill/>
          </a:ln>
        </p:spPr>
      </p:pic>
      <p:sp>
        <p:nvSpPr>
          <p:cNvPr id="474" name="Google Shape;474;g208d49cec94_0_1113"/>
          <p:cNvSpPr/>
          <p:nvPr/>
        </p:nvSpPr>
        <p:spPr>
          <a:xfrm>
            <a:off x="3770551" y="61205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Selection</a:t>
            </a:r>
            <a:endParaRPr sz="2000">
              <a:latin typeface="Calibri"/>
              <a:ea typeface="Calibri"/>
              <a:cs typeface="Calibri"/>
              <a:sym typeface="Calibri"/>
            </a:endParaRPr>
          </a:p>
        </p:txBody>
      </p:sp>
      <p:sp>
        <p:nvSpPr>
          <p:cNvPr id="475" name="Google Shape;475;g208d49cec94_0_1113"/>
          <p:cNvSpPr/>
          <p:nvPr/>
        </p:nvSpPr>
        <p:spPr>
          <a:xfrm>
            <a:off x="4658776" y="7686725"/>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Mise en forme</a:t>
            </a:r>
            <a:endParaRPr sz="2000">
              <a:latin typeface="Calibri"/>
              <a:ea typeface="Calibri"/>
              <a:cs typeface="Calibri"/>
              <a:sym typeface="Calibri"/>
            </a:endParaRPr>
          </a:p>
        </p:txBody>
      </p:sp>
      <p:cxnSp>
        <p:nvCxnSpPr>
          <p:cNvPr id="476" name="Google Shape;476;g208d49cec94_0_1113"/>
          <p:cNvCxnSpPr>
            <a:stCxn id="469" idx="2"/>
            <a:endCxn id="474" idx="0"/>
          </p:cNvCxnSpPr>
          <p:nvPr/>
        </p:nvCxnSpPr>
        <p:spPr>
          <a:xfrm rot="-5400000" flipH="1">
            <a:off x="4209826" y="5195125"/>
            <a:ext cx="942000" cy="909000"/>
          </a:xfrm>
          <a:prstGeom prst="bentConnector3">
            <a:avLst>
              <a:gd name="adj1" fmla="val 49995"/>
            </a:avLst>
          </a:prstGeom>
          <a:noFill/>
          <a:ln w="9525" cap="flat" cmpd="sng">
            <a:solidFill>
              <a:schemeClr val="accent6"/>
            </a:solidFill>
            <a:prstDash val="solid"/>
            <a:round/>
            <a:headEnd type="none" w="med" len="med"/>
            <a:tailEnd type="stealth" w="med" len="med"/>
          </a:ln>
        </p:spPr>
      </p:cxnSp>
      <p:cxnSp>
        <p:nvCxnSpPr>
          <p:cNvPr id="477" name="Google Shape;477;g208d49cec94_0_1113"/>
          <p:cNvCxnSpPr>
            <a:stCxn id="474" idx="2"/>
            <a:endCxn id="475" idx="0"/>
          </p:cNvCxnSpPr>
          <p:nvPr/>
        </p:nvCxnSpPr>
        <p:spPr>
          <a:xfrm rot="-5400000" flipH="1">
            <a:off x="5152501" y="6727575"/>
            <a:ext cx="942000" cy="976500"/>
          </a:xfrm>
          <a:prstGeom prst="bentConnector3">
            <a:avLst>
              <a:gd name="adj1" fmla="val 49995"/>
            </a:avLst>
          </a:prstGeom>
          <a:noFill/>
          <a:ln w="9525" cap="flat" cmpd="sng">
            <a:solidFill>
              <a:schemeClr val="accent6"/>
            </a:solidFill>
            <a:prstDash val="solid"/>
            <a:round/>
            <a:headEnd type="none" w="med" len="med"/>
            <a:tailEnd type="stealth" w="med" len="med"/>
          </a:ln>
        </p:spPr>
      </p:cxnSp>
      <p:pic>
        <p:nvPicPr>
          <p:cNvPr id="478" name="Google Shape;478;g208d49cec94_0_1113"/>
          <p:cNvPicPr preferRelativeResize="0"/>
          <p:nvPr/>
        </p:nvPicPr>
        <p:blipFill>
          <a:blip r:embed="rId4">
            <a:alphaModFix/>
          </a:blip>
          <a:stretch>
            <a:fillRect/>
          </a:stretch>
        </p:blipFill>
        <p:spPr>
          <a:xfrm>
            <a:off x="8180200" y="4017202"/>
            <a:ext cx="1796650" cy="1788735"/>
          </a:xfrm>
          <a:prstGeom prst="rect">
            <a:avLst/>
          </a:prstGeom>
          <a:noFill/>
          <a:ln>
            <a:noFill/>
          </a:ln>
        </p:spPr>
      </p:pic>
      <p:sp>
        <p:nvSpPr>
          <p:cNvPr id="479" name="Google Shape;479;g208d49cec94_0_1113"/>
          <p:cNvSpPr/>
          <p:nvPr/>
        </p:nvSpPr>
        <p:spPr>
          <a:xfrm>
            <a:off x="10390000" y="3686575"/>
            <a:ext cx="5052600" cy="61767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208d49cec94_0_1113"/>
          <p:cNvSpPr/>
          <p:nvPr/>
        </p:nvSpPr>
        <p:spPr>
          <a:xfrm>
            <a:off x="11551601" y="472492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Analyse</a:t>
            </a:r>
            <a:endParaRPr sz="2000">
              <a:latin typeface="Calibri"/>
              <a:ea typeface="Calibri"/>
              <a:cs typeface="Calibri"/>
              <a:sym typeface="Calibri"/>
            </a:endParaRPr>
          </a:p>
        </p:txBody>
      </p:sp>
      <p:sp>
        <p:nvSpPr>
          <p:cNvPr id="481" name="Google Shape;481;g208d49cec94_0_1113"/>
          <p:cNvSpPr/>
          <p:nvPr/>
        </p:nvSpPr>
        <p:spPr>
          <a:xfrm>
            <a:off x="11551601" y="6410938"/>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Montserrat"/>
                <a:ea typeface="Montserrat"/>
                <a:cs typeface="Montserrat"/>
                <a:sym typeface="Montserrat"/>
              </a:rPr>
              <a:t>Interpretation</a:t>
            </a:r>
            <a:endParaRPr sz="2000">
              <a:latin typeface="Montserrat"/>
              <a:ea typeface="Montserrat"/>
              <a:cs typeface="Montserrat"/>
              <a:sym typeface="Montserrat"/>
            </a:endParaRPr>
          </a:p>
        </p:txBody>
      </p:sp>
      <p:sp>
        <p:nvSpPr>
          <p:cNvPr id="482" name="Google Shape;482;g208d49cec94_0_1113"/>
          <p:cNvSpPr/>
          <p:nvPr/>
        </p:nvSpPr>
        <p:spPr>
          <a:xfrm>
            <a:off x="11463401" y="8096938"/>
            <a:ext cx="29058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Visualisation</a:t>
            </a:r>
            <a:endParaRPr sz="2000">
              <a:latin typeface="Calibri"/>
              <a:ea typeface="Calibri"/>
              <a:cs typeface="Calibri"/>
              <a:sym typeface="Calibri"/>
            </a:endParaRPr>
          </a:p>
        </p:txBody>
      </p:sp>
      <p:cxnSp>
        <p:nvCxnSpPr>
          <p:cNvPr id="483" name="Google Shape;483;g208d49cec94_0_1113"/>
          <p:cNvCxnSpPr>
            <a:stCxn id="468" idx="3"/>
            <a:endCxn id="467" idx="1"/>
          </p:cNvCxnSpPr>
          <p:nvPr/>
        </p:nvCxnSpPr>
        <p:spPr>
          <a:xfrm>
            <a:off x="7767050" y="6774600"/>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
        <p:nvSpPr>
          <p:cNvPr id="484" name="Google Shape;484;g208d49cec94_0_1113"/>
          <p:cNvSpPr/>
          <p:nvPr/>
        </p:nvSpPr>
        <p:spPr>
          <a:xfrm>
            <a:off x="7968237" y="8966213"/>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a:latin typeface="Calibri"/>
                <a:ea typeface="Calibri"/>
                <a:cs typeface="Calibri"/>
                <a:sym typeface="Calibri"/>
              </a:rPr>
              <a:t>Serveur de stockage</a:t>
            </a:r>
            <a:endParaRPr sz="2000">
              <a:latin typeface="Calibri"/>
              <a:ea typeface="Calibri"/>
              <a:cs typeface="Calibri"/>
              <a:sym typeface="Calibri"/>
            </a:endParaRPr>
          </a:p>
        </p:txBody>
      </p:sp>
      <p:pic>
        <p:nvPicPr>
          <p:cNvPr id="485" name="Google Shape;485;g208d49cec94_0_1113"/>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486" name="Google Shape;486;g208d49cec94_0_1113"/>
          <p:cNvSpPr/>
          <p:nvPr/>
        </p:nvSpPr>
        <p:spPr>
          <a:xfrm>
            <a:off x="8439559" y="7315644"/>
            <a:ext cx="1277929" cy="1277928"/>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137125" tIns="137125" rIns="137125" bIns="137125" anchor="ctr" anchorCtr="0">
            <a:noAutofit/>
          </a:bodyPr>
          <a:lstStyle/>
          <a:p>
            <a:pPr marL="0" marR="0" lvl="0" indent="0" algn="l" rtl="0">
              <a:lnSpc>
                <a:spcPct val="100000"/>
              </a:lnSpc>
              <a:spcBef>
                <a:spcPts val="0"/>
              </a:spcBef>
              <a:spcAft>
                <a:spcPts val="0"/>
              </a:spcAft>
              <a:buNone/>
            </a:pPr>
            <a:endParaRPr sz="2700" b="1" i="0" u="none" strike="noStrike" cap="none">
              <a:solidFill>
                <a:srgbClr val="1A2233"/>
              </a:solidFill>
              <a:latin typeface="Arial"/>
              <a:ea typeface="Arial"/>
              <a:cs typeface="Arial"/>
              <a:sym typeface="Arial"/>
            </a:endParaRPr>
          </a:p>
        </p:txBody>
      </p:sp>
      <p:sp>
        <p:nvSpPr>
          <p:cNvPr id="487" name="Google Shape;487;g208d49cec94_0_1113"/>
          <p:cNvSpPr/>
          <p:nvPr/>
        </p:nvSpPr>
        <p:spPr>
          <a:xfrm>
            <a:off x="3060750" y="155625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08d49cec94_0_1113"/>
          <p:cNvSpPr/>
          <p:nvPr/>
        </p:nvSpPr>
        <p:spPr>
          <a:xfrm>
            <a:off x="10841800" y="1556900"/>
            <a:ext cx="4149000" cy="2029800"/>
          </a:xfrm>
          <a:prstGeom prst="roundRect">
            <a:avLst>
              <a:gd name="adj" fmla="val 16667"/>
            </a:avLst>
          </a:pr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08d49cec94_0_1113"/>
          <p:cNvSpPr/>
          <p:nvPr/>
        </p:nvSpPr>
        <p:spPr>
          <a:xfrm>
            <a:off x="3770551" y="215597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Spark Context</a:t>
            </a:r>
            <a:endParaRPr sz="2000" b="1">
              <a:latin typeface="Calibri"/>
              <a:ea typeface="Calibri"/>
              <a:cs typeface="Calibri"/>
              <a:sym typeface="Calibri"/>
            </a:endParaRPr>
          </a:p>
        </p:txBody>
      </p:sp>
      <p:sp>
        <p:nvSpPr>
          <p:cNvPr id="490" name="Google Shape;490;g208d49cec94_0_1113"/>
          <p:cNvSpPr/>
          <p:nvPr/>
        </p:nvSpPr>
        <p:spPr>
          <a:xfrm>
            <a:off x="11551601" y="2139463"/>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latin typeface="Calibri"/>
                <a:ea typeface="Calibri"/>
                <a:cs typeface="Calibri"/>
                <a:sym typeface="Calibri"/>
              </a:rPr>
              <a:t>Couche Service</a:t>
            </a:r>
            <a:endParaRPr sz="2000" b="1">
              <a:latin typeface="Calibri"/>
              <a:ea typeface="Calibri"/>
              <a:cs typeface="Calibri"/>
              <a:sym typeface="Calibri"/>
            </a:endParaRPr>
          </a:p>
        </p:txBody>
      </p:sp>
      <p:cxnSp>
        <p:nvCxnSpPr>
          <p:cNvPr id="491" name="Google Shape;491;g208d49cec94_0_1113"/>
          <p:cNvCxnSpPr>
            <a:stCxn id="467" idx="3"/>
            <a:endCxn id="479" idx="1"/>
          </p:cNvCxnSpPr>
          <p:nvPr/>
        </p:nvCxnSpPr>
        <p:spPr>
          <a:xfrm>
            <a:off x="9600376" y="6774605"/>
            <a:ext cx="789600" cy="600"/>
          </a:xfrm>
          <a:prstGeom prst="bentConnector3">
            <a:avLst>
              <a:gd name="adj1" fmla="val 50002"/>
            </a:avLst>
          </a:prstGeom>
          <a:noFill/>
          <a:ln w="9525" cap="flat" cmpd="sng">
            <a:solidFill>
              <a:srgbClr val="392A2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08d49cec94_0_1185"/>
          <p:cNvSpPr txBox="1"/>
          <p:nvPr/>
        </p:nvSpPr>
        <p:spPr>
          <a:xfrm>
            <a:off x="174754" y="85926"/>
            <a:ext cx="16474800" cy="9234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6000" b="1">
                <a:solidFill>
                  <a:srgbClr val="2A4B56"/>
                </a:solidFill>
                <a:latin typeface="Fira Sans"/>
                <a:ea typeface="Fira Sans"/>
                <a:cs typeface="Fira Sans"/>
                <a:sym typeface="Fira Sans"/>
              </a:rPr>
              <a:t>Framework Proposé</a:t>
            </a:r>
            <a:r>
              <a:rPr lang="en-GB" sz="6000" b="1" i="0" u="none" strike="noStrike" cap="none">
                <a:solidFill>
                  <a:srgbClr val="2A4B56"/>
                </a:solidFill>
                <a:latin typeface="Fira Sans"/>
                <a:ea typeface="Fira Sans"/>
                <a:cs typeface="Fira Sans"/>
                <a:sym typeface="Fira Sans"/>
              </a:rPr>
              <a:t>: </a:t>
            </a:r>
            <a:r>
              <a:rPr lang="en-GB" sz="4400" b="1">
                <a:solidFill>
                  <a:srgbClr val="2A4B56"/>
                </a:solidFill>
                <a:latin typeface="Fira Sans"/>
                <a:ea typeface="Fira Sans"/>
                <a:cs typeface="Fira Sans"/>
                <a:sym typeface="Fira Sans"/>
              </a:rPr>
              <a:t>Apache Spark</a:t>
            </a:r>
            <a:r>
              <a:rPr lang="en-GB" sz="4400" b="1" i="0" u="none" strike="noStrike" cap="none">
                <a:solidFill>
                  <a:srgbClr val="2A4B56"/>
                </a:solidFill>
                <a:latin typeface="Fira Sans"/>
                <a:ea typeface="Fira Sans"/>
                <a:cs typeface="Fira Sans"/>
                <a:sym typeface="Fira Sans"/>
              </a:rPr>
              <a:t> </a:t>
            </a:r>
            <a:endParaRPr sz="6000" b="1" i="0" u="none" strike="noStrike" cap="none">
              <a:solidFill>
                <a:srgbClr val="2A4B56"/>
              </a:solidFill>
              <a:latin typeface="Fira Sans"/>
              <a:ea typeface="Fira Sans"/>
              <a:cs typeface="Fira Sans"/>
              <a:sym typeface="Fira Sans"/>
            </a:endParaRPr>
          </a:p>
        </p:txBody>
      </p:sp>
      <p:pic>
        <p:nvPicPr>
          <p:cNvPr id="498" name="Google Shape;498;g208d49cec94_0_1185"/>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499" name="Google Shape;499;g208d49cec94_0_1185"/>
          <p:cNvSpPr txBox="1"/>
          <p:nvPr/>
        </p:nvSpPr>
        <p:spPr>
          <a:xfrm>
            <a:off x="523946" y="2605393"/>
            <a:ext cx="15776400" cy="585000"/>
          </a:xfrm>
          <a:prstGeom prst="rect">
            <a:avLst/>
          </a:prstGeom>
          <a:noFill/>
          <a:ln>
            <a:noFill/>
          </a:ln>
        </p:spPr>
        <p:txBody>
          <a:bodyPr spcFirstLastPara="1" wrap="square" lIns="91425" tIns="45700" rIns="91425" bIns="45700" anchor="t" anchorCtr="0">
            <a:spAutoFit/>
          </a:bodyPr>
          <a:lstStyle/>
          <a:p>
            <a:pPr marL="457200" marR="0" lvl="0" indent="-431800" algn="l" rtl="0">
              <a:lnSpc>
                <a:spcPct val="107000"/>
              </a:lnSpc>
              <a:spcBef>
                <a:spcPts val="0"/>
              </a:spcBef>
              <a:spcAft>
                <a:spcPts val="0"/>
              </a:spcAft>
              <a:buClr>
                <a:srgbClr val="3F7081"/>
              </a:buClr>
              <a:buSzPts val="3200"/>
              <a:buFont typeface="Calibri"/>
              <a:buChar char="●"/>
            </a:pPr>
            <a:r>
              <a:rPr lang="en-GB" sz="3200">
                <a:latin typeface="Calibri"/>
                <a:ea typeface="Calibri"/>
                <a:cs typeface="Calibri"/>
                <a:sym typeface="Calibri"/>
              </a:rPr>
              <a:t>Nettoyage</a:t>
            </a:r>
            <a:endParaRPr sz="3200">
              <a:latin typeface="Calibri"/>
              <a:ea typeface="Calibri"/>
              <a:cs typeface="Calibri"/>
              <a:sym typeface="Calibri"/>
            </a:endParaRPr>
          </a:p>
        </p:txBody>
      </p:sp>
      <p:sp>
        <p:nvSpPr>
          <p:cNvPr id="500" name="Google Shape;500;g208d49cec94_0_1185"/>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1" name="Google Shape;501;g208d49cec94_0_1185"/>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502" name="Google Shape;502;g208d49cec94_0_1185"/>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3</a:t>
            </a:r>
            <a:endParaRPr sz="3600" b="1" i="0" u="none" strike="noStrike" cap="none">
              <a:solidFill>
                <a:srgbClr val="D98A23"/>
              </a:solidFill>
              <a:latin typeface="Alegreya Sans SC"/>
              <a:ea typeface="Alegreya Sans SC"/>
              <a:cs typeface="Alegreya Sans SC"/>
              <a:sym typeface="Alegreya Sans SC"/>
            </a:endParaRPr>
          </a:p>
        </p:txBody>
      </p:sp>
    </p:spTree>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B18C35-524E-4786-8815-96DD72CEDD3E}">
  <ds:schemaRefs>
    <ds:schemaRef ds:uri="http://schemas.microsoft.com/sharepoint/v3/contenttype/forms"/>
  </ds:schemaRefs>
</ds:datastoreItem>
</file>

<file path=customXml/itemProps2.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customXml/itemProps3.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Thème1.png</Template>
  <TotalTime>7740</TotalTime>
  <Words>691</Words>
  <Application>Microsoft Office PowerPoint</Application>
  <PresentationFormat>Personnalisé</PresentationFormat>
  <Paragraphs>140</Paragraphs>
  <Slides>18</Slides>
  <Notes>11</Notes>
  <HiddenSlides>0</HiddenSlides>
  <MMClips>0</MMClips>
  <ScaleCrop>false</ScaleCrop>
  <HeadingPairs>
    <vt:vector size="6" baseType="variant">
      <vt:variant>
        <vt:lpstr>Polices utilisées</vt:lpstr>
      </vt:variant>
      <vt:variant>
        <vt:i4>24</vt:i4>
      </vt:variant>
      <vt:variant>
        <vt:lpstr>Thème</vt:lpstr>
      </vt:variant>
      <vt:variant>
        <vt:i4>2</vt:i4>
      </vt:variant>
      <vt:variant>
        <vt:lpstr>Titres des diapositives</vt:lpstr>
      </vt:variant>
      <vt:variant>
        <vt:i4>18</vt:i4>
      </vt:variant>
    </vt:vector>
  </HeadingPairs>
  <TitlesOfParts>
    <vt:vector size="44" baseType="lpstr">
      <vt:lpstr>Avenir Next LT Pro</vt:lpstr>
      <vt:lpstr>Arial</vt:lpstr>
      <vt:lpstr>Proxima Nova Semibold</vt:lpstr>
      <vt:lpstr>Roboto Condensed Light</vt:lpstr>
      <vt:lpstr>Lato</vt:lpstr>
      <vt:lpstr>Roboto Condensed</vt:lpstr>
      <vt:lpstr>Georgia Pro Light</vt:lpstr>
      <vt:lpstr>Fira Sans Medium Bold</vt:lpstr>
      <vt:lpstr>Roboto</vt:lpstr>
      <vt:lpstr>Proxima Nova</vt:lpstr>
      <vt:lpstr>Tw Cen MT</vt:lpstr>
      <vt:lpstr>Roboto Thin</vt:lpstr>
      <vt:lpstr>Calibri</vt:lpstr>
      <vt:lpstr>Anaheim</vt:lpstr>
      <vt:lpstr>Georgia Pro Cond</vt:lpstr>
      <vt:lpstr>Montserrat</vt:lpstr>
      <vt:lpstr>Alegreya Sans SC</vt:lpstr>
      <vt:lpstr>Segoe UI</vt:lpstr>
      <vt:lpstr>Roboto Medium</vt:lpstr>
      <vt:lpstr>Nanum Gothic</vt:lpstr>
      <vt:lpstr>Georgia</vt:lpstr>
      <vt:lpstr>Söhne</vt:lpstr>
      <vt:lpstr>Fira Sans</vt:lpstr>
      <vt:lpstr>Cabin</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135</cp:revision>
  <dcterms:created xsi:type="dcterms:W3CDTF">2006-08-16T00:00:00Z</dcterms:created>
  <dcterms:modified xsi:type="dcterms:W3CDTF">2023-02-15T11:36:06Z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